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34"/>
  </p:notesMasterIdLst>
  <p:sldIdLst>
    <p:sldId id="256" r:id="rId2"/>
    <p:sldId id="258" r:id="rId3"/>
    <p:sldId id="257" r:id="rId4"/>
    <p:sldId id="261" r:id="rId5"/>
    <p:sldId id="263" r:id="rId6"/>
    <p:sldId id="259" r:id="rId7"/>
    <p:sldId id="282" r:id="rId8"/>
    <p:sldId id="272" r:id="rId9"/>
    <p:sldId id="295" r:id="rId10"/>
    <p:sldId id="296" r:id="rId11"/>
    <p:sldId id="264" r:id="rId12"/>
    <p:sldId id="297" r:id="rId13"/>
    <p:sldId id="311" r:id="rId14"/>
    <p:sldId id="309" r:id="rId15"/>
    <p:sldId id="310" r:id="rId16"/>
    <p:sldId id="306" r:id="rId17"/>
    <p:sldId id="305" r:id="rId18"/>
    <p:sldId id="299" r:id="rId19"/>
    <p:sldId id="301" r:id="rId20"/>
    <p:sldId id="302" r:id="rId21"/>
    <p:sldId id="303" r:id="rId22"/>
    <p:sldId id="304" r:id="rId23"/>
    <p:sldId id="307" r:id="rId24"/>
    <p:sldId id="308" r:id="rId25"/>
    <p:sldId id="312" r:id="rId26"/>
    <p:sldId id="300" r:id="rId27"/>
    <p:sldId id="285" r:id="rId28"/>
    <p:sldId id="318" r:id="rId29"/>
    <p:sldId id="314" r:id="rId30"/>
    <p:sldId id="315" r:id="rId31"/>
    <p:sldId id="316" r:id="rId32"/>
    <p:sldId id="278" r:id="rId33"/>
  </p:sldIdLst>
  <p:sldSz cx="9144000" cy="5143500" type="screen16x9"/>
  <p:notesSz cx="6858000" cy="9144000"/>
  <p:embeddedFontLst>
    <p:embeddedFont>
      <p:font typeface="Arvo" panose="020B0604020202020204" charset="0"/>
      <p:regular r:id="rId35"/>
      <p:bold r:id="rId36"/>
      <p:italic r:id="rId37"/>
      <p:boldItalic r:id="rId38"/>
    </p:embeddedFont>
    <p:embeddedFont>
      <p:font typeface="Cambria" panose="02040503050406030204" pitchFamily="18" charset="0"/>
      <p:regular r:id="rId39"/>
      <p:bold r:id="rId40"/>
      <p:italic r:id="rId41"/>
      <p:boldItalic r:id="rId42"/>
    </p:embeddedFont>
    <p:embeddedFont>
      <p:font typeface="Inria Sans" panose="020B0604020202020204" charset="0"/>
      <p:regular r:id="rId43"/>
      <p:bold r:id="rId44"/>
      <p:italic r:id="rId45"/>
      <p:boldItalic r:id="rId46"/>
    </p:embeddedFont>
    <p:embeddedFont>
      <p:font typeface="Inria Sans Light" panose="020B0604020202020204" charset="0"/>
      <p:regular r:id="rId47"/>
      <p:bold r:id="rId48"/>
      <p:italic r:id="rId49"/>
      <p:boldItalic r:id="rId50"/>
    </p:embeddedFont>
    <p:embeddedFont>
      <p:font typeface="Roboto Condensed" panose="02000000000000000000" pitchFamily="2" charset="0"/>
      <p:regular r:id="rId51"/>
      <p:bold r:id="rId52"/>
      <p:italic r:id="rId53"/>
      <p:boldItalic r:id="rId54"/>
    </p:embeddedFont>
    <p:embeddedFont>
      <p:font typeface="Roboto Condensed Light"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7665BA-8202-44FC-AD62-C9F0E3EA811A}">
  <a:tblStyle styleId="{E27665BA-8202-44FC-AD62-C9F0E3EA811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15DE48A-E3B5-44D0-98CB-AE0B3FDC0379}"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font" Target="fonts/font2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font" Target="fonts/font24.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font" Target="fonts/font20.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font" Target="fonts/font2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79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4484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1575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debaa7b3a2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debaa7b3a2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ebaa7b3a2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ebaa7b3a2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111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000">
                <a:solidFill>
                  <a:schemeClr val="accent5"/>
                </a:solidFill>
              </a:defRPr>
            </a:lvl1pPr>
            <a:lvl2pPr lvl="1" rtl="0">
              <a:spcBef>
                <a:spcPts val="1000"/>
              </a:spcBef>
              <a:spcAft>
                <a:spcPts val="0"/>
              </a:spcAft>
              <a:buClr>
                <a:schemeClr val="accent5"/>
              </a:buClr>
              <a:buSzPts val="2000"/>
              <a:buNone/>
              <a:defRPr sz="2000">
                <a:solidFill>
                  <a:schemeClr val="accent5"/>
                </a:solidFill>
              </a:defRPr>
            </a:lvl2pPr>
            <a:lvl3pPr lvl="2" rtl="0">
              <a:spcBef>
                <a:spcPts val="1000"/>
              </a:spcBef>
              <a:spcAft>
                <a:spcPts val="0"/>
              </a:spcAft>
              <a:buClr>
                <a:schemeClr val="accent5"/>
              </a:buClr>
              <a:buSzPts val="2000"/>
              <a:buNone/>
              <a:defRPr sz="2000">
                <a:solidFill>
                  <a:schemeClr val="accent5"/>
                </a:solidFill>
              </a:defRPr>
            </a:lvl3pPr>
            <a:lvl4pPr lvl="3" rtl="0">
              <a:spcBef>
                <a:spcPts val="1000"/>
              </a:spcBef>
              <a:spcAft>
                <a:spcPts val="0"/>
              </a:spcAft>
              <a:buClr>
                <a:schemeClr val="accent5"/>
              </a:buClr>
              <a:buSzPts val="2000"/>
              <a:buNone/>
              <a:defRPr sz="2000">
                <a:solidFill>
                  <a:schemeClr val="accent5"/>
                </a:solidFill>
              </a:defRPr>
            </a:lvl4pPr>
            <a:lvl5pPr lvl="4" rtl="0">
              <a:spcBef>
                <a:spcPts val="1000"/>
              </a:spcBef>
              <a:spcAft>
                <a:spcPts val="0"/>
              </a:spcAft>
              <a:buClr>
                <a:schemeClr val="accent5"/>
              </a:buClr>
              <a:buSzPts val="2000"/>
              <a:buNone/>
              <a:defRPr sz="2000">
                <a:solidFill>
                  <a:schemeClr val="accent5"/>
                </a:solidFill>
              </a:defRPr>
            </a:lvl5pPr>
            <a:lvl6pPr lvl="5" rtl="0">
              <a:spcBef>
                <a:spcPts val="1000"/>
              </a:spcBef>
              <a:spcAft>
                <a:spcPts val="0"/>
              </a:spcAft>
              <a:buClr>
                <a:schemeClr val="accent5"/>
              </a:buClr>
              <a:buSzPts val="2000"/>
              <a:buNone/>
              <a:defRPr sz="2000">
                <a:solidFill>
                  <a:schemeClr val="accent5"/>
                </a:solidFill>
              </a:defRPr>
            </a:lvl6pPr>
            <a:lvl7pPr lvl="6" rtl="0">
              <a:spcBef>
                <a:spcPts val="1000"/>
              </a:spcBef>
              <a:spcAft>
                <a:spcPts val="0"/>
              </a:spcAft>
              <a:buClr>
                <a:schemeClr val="accent5"/>
              </a:buClr>
              <a:buSzPts val="2000"/>
              <a:buNone/>
              <a:defRPr sz="2000">
                <a:solidFill>
                  <a:schemeClr val="accent5"/>
                </a:solidFill>
              </a:defRPr>
            </a:lvl7pPr>
            <a:lvl8pPr lvl="7" rtl="0">
              <a:spcBef>
                <a:spcPts val="1000"/>
              </a:spcBef>
              <a:spcAft>
                <a:spcPts val="0"/>
              </a:spcAft>
              <a:buClr>
                <a:schemeClr val="accent5"/>
              </a:buClr>
              <a:buSzPts val="2000"/>
              <a:buNone/>
              <a:defRPr sz="2000">
                <a:solidFill>
                  <a:schemeClr val="accent5"/>
                </a:solidFill>
              </a:defRPr>
            </a:lvl8pPr>
            <a:lvl9pPr lvl="8" rtl="0">
              <a:spcBef>
                <a:spcPts val="1000"/>
              </a:spcBef>
              <a:spcAft>
                <a:spcPts val="1000"/>
              </a:spcAft>
              <a:buClr>
                <a:schemeClr val="accent5"/>
              </a:buClr>
              <a:buSzPts val="2000"/>
              <a:buNone/>
              <a:defRPr sz="2000">
                <a:solidFill>
                  <a:schemeClr val="accent5"/>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6946842" y="4472723"/>
            <a:ext cx="2202830" cy="670795"/>
            <a:chOff x="5575242" y="4472723"/>
            <a:chExt cx="2202830" cy="670795"/>
          </a:xfrm>
        </p:grpSpPr>
        <p:sp>
          <p:nvSpPr>
            <p:cNvPr id="63" name="Google Shape;63;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5"/>
            <p:cNvGrpSpPr/>
            <p:nvPr/>
          </p:nvGrpSpPr>
          <p:grpSpPr>
            <a:xfrm flipH="1">
              <a:off x="5734850" y="4472723"/>
              <a:ext cx="2040837" cy="670795"/>
              <a:chOff x="1297954" y="330075"/>
              <a:chExt cx="5169293" cy="1699506"/>
            </a:xfrm>
          </p:grpSpPr>
          <p:sp>
            <p:nvSpPr>
              <p:cNvPr id="65" name="Google Shape;65;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5"/>
            <p:cNvGrpSpPr/>
            <p:nvPr/>
          </p:nvGrpSpPr>
          <p:grpSpPr>
            <a:xfrm flipH="1">
              <a:off x="5578209" y="4646738"/>
              <a:ext cx="2199863" cy="304563"/>
              <a:chOff x="-5827153" y="330075"/>
              <a:chExt cx="12276019" cy="1699569"/>
            </a:xfrm>
          </p:grpSpPr>
          <p:sp>
            <p:nvSpPr>
              <p:cNvPr id="68" name="Google Shape;68;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5"/>
          <p:cNvGrpSpPr/>
          <p:nvPr/>
        </p:nvGrpSpPr>
        <p:grpSpPr>
          <a:xfrm>
            <a:off x="-4" y="40"/>
            <a:ext cx="7072430" cy="1327315"/>
            <a:chOff x="-4" y="40"/>
            <a:chExt cx="7072430" cy="1327315"/>
          </a:xfrm>
        </p:grpSpPr>
        <p:sp>
          <p:nvSpPr>
            <p:cNvPr id="71" name="Google Shape;71;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72" name="Google Shape;72;p5"/>
            <p:cNvGrpSpPr/>
            <p:nvPr/>
          </p:nvGrpSpPr>
          <p:grpSpPr>
            <a:xfrm rot="10800000" flipH="1">
              <a:off x="3" y="40"/>
              <a:ext cx="6756168" cy="1327315"/>
              <a:chOff x="-2168138" y="330075"/>
              <a:chExt cx="8650663" cy="1699506"/>
            </a:xfrm>
          </p:grpSpPr>
          <p:sp>
            <p:nvSpPr>
              <p:cNvPr id="73" name="Google Shape;73;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4" name="Google Shape;74;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75" name="Google Shape;75;p5"/>
            <p:cNvGrpSpPr/>
            <p:nvPr/>
          </p:nvGrpSpPr>
          <p:grpSpPr>
            <a:xfrm rot="10800000" flipH="1">
              <a:off x="-4" y="381007"/>
              <a:ext cx="7072430" cy="771744"/>
              <a:chOff x="-9092084" y="330075"/>
              <a:chExt cx="15574609" cy="1699501"/>
            </a:xfrm>
          </p:grpSpPr>
          <p:sp>
            <p:nvSpPr>
              <p:cNvPr id="76" name="Google Shape;76;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7" name="Google Shape;77;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noAutofit/>
          </a:bodyPr>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05" name="Google Shape;105;p7"/>
            <p:cNvGrpSpPr/>
            <p:nvPr/>
          </p:nvGrpSpPr>
          <p:grpSpPr>
            <a:xfrm rot="10800000" flipH="1">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07" name="Google Shape;107;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08" name="Google Shape;108;p7"/>
            <p:cNvGrpSpPr/>
            <p:nvPr/>
          </p:nvGrpSpPr>
          <p:grpSpPr>
            <a:xfrm rot="10800000" flipH="1">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10" name="Google Shape;110;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 name="Google Shape;119;p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20" name="Google Shape;120;p7"/>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1" name="Google Shape;121;p7"/>
          <p:cNvSpPr txBox="1">
            <a:spLocks noGrp="1"/>
          </p:cNvSpPr>
          <p:nvPr>
            <p:ph type="body" idx="2"/>
          </p:nvPr>
        </p:nvSpPr>
        <p:spPr>
          <a:xfrm>
            <a:off x="3233637"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2" name="Google Shape;122;p7"/>
          <p:cNvSpPr txBox="1">
            <a:spLocks noGrp="1"/>
          </p:cNvSpPr>
          <p:nvPr>
            <p:ph type="body" idx="3"/>
          </p:nvPr>
        </p:nvSpPr>
        <p:spPr>
          <a:xfrm>
            <a:off x="55406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3" name="Google Shape;123;p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grpSp>
        <p:nvGrpSpPr>
          <p:cNvPr id="125" name="Google Shape;125;p8"/>
          <p:cNvGrpSpPr/>
          <p:nvPr/>
        </p:nvGrpSpPr>
        <p:grpSpPr>
          <a:xfrm>
            <a:off x="-4" y="40"/>
            <a:ext cx="7072430" cy="1327315"/>
            <a:chOff x="-4" y="40"/>
            <a:chExt cx="7072430" cy="1327315"/>
          </a:xfrm>
        </p:grpSpPr>
        <p:sp>
          <p:nvSpPr>
            <p:cNvPr id="126" name="Google Shape;126;p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27" name="Google Shape;127;p8"/>
            <p:cNvGrpSpPr/>
            <p:nvPr/>
          </p:nvGrpSpPr>
          <p:grpSpPr>
            <a:xfrm rot="10800000" flipH="1">
              <a:off x="3" y="40"/>
              <a:ext cx="6756168" cy="1327315"/>
              <a:chOff x="-2168138" y="330075"/>
              <a:chExt cx="8650663" cy="1699506"/>
            </a:xfrm>
          </p:grpSpPr>
          <p:sp>
            <p:nvSpPr>
              <p:cNvPr id="128" name="Google Shape;128;p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29" name="Google Shape;129;p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30" name="Google Shape;130;p8"/>
            <p:cNvGrpSpPr/>
            <p:nvPr/>
          </p:nvGrpSpPr>
          <p:grpSpPr>
            <a:xfrm rot="10800000" flipH="1">
              <a:off x="-4" y="381007"/>
              <a:ext cx="7072430" cy="771744"/>
              <a:chOff x="-9092084" y="330075"/>
              <a:chExt cx="15574609" cy="1699501"/>
            </a:xfrm>
          </p:grpSpPr>
          <p:sp>
            <p:nvSpPr>
              <p:cNvPr id="131" name="Google Shape;131;p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32" name="Google Shape;132;p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33" name="Google Shape;133;p8"/>
          <p:cNvGrpSpPr/>
          <p:nvPr/>
        </p:nvGrpSpPr>
        <p:grpSpPr>
          <a:xfrm>
            <a:off x="6946842" y="4472723"/>
            <a:ext cx="2202830" cy="670795"/>
            <a:chOff x="5575242" y="4472723"/>
            <a:chExt cx="2202830" cy="670795"/>
          </a:xfrm>
        </p:grpSpPr>
        <p:sp>
          <p:nvSpPr>
            <p:cNvPr id="134" name="Google Shape;134;p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8"/>
            <p:cNvGrpSpPr/>
            <p:nvPr/>
          </p:nvGrpSpPr>
          <p:grpSpPr>
            <a:xfrm flipH="1">
              <a:off x="5734850" y="4472723"/>
              <a:ext cx="2040837" cy="670795"/>
              <a:chOff x="1297954" y="330075"/>
              <a:chExt cx="5169293" cy="1699506"/>
            </a:xfrm>
          </p:grpSpPr>
          <p:sp>
            <p:nvSpPr>
              <p:cNvPr id="136" name="Google Shape;136;p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flipH="1">
              <a:off x="5578209" y="4646738"/>
              <a:ext cx="2199863" cy="304563"/>
              <a:chOff x="-5827153" y="330075"/>
              <a:chExt cx="12276019" cy="1699569"/>
            </a:xfrm>
          </p:grpSpPr>
          <p:sp>
            <p:nvSpPr>
              <p:cNvPr id="139" name="Google Shape;139;p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 name="Google Shape;141;p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42" name="Google Shape;142;p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a:ea typeface="Roboto Condensed"/>
                <a:cs typeface="Roboto Condensed"/>
                <a:sym typeface="Roboto Condensed"/>
              </a:defRPr>
            </a:lvl1pPr>
            <a:lvl2pPr lvl="1" algn="r">
              <a:buNone/>
              <a:defRPr sz="1200" b="1">
                <a:solidFill>
                  <a:schemeClr val="lt1"/>
                </a:solidFill>
                <a:latin typeface="Roboto Condensed"/>
                <a:ea typeface="Roboto Condensed"/>
                <a:cs typeface="Roboto Condensed"/>
                <a:sym typeface="Roboto Condensed"/>
              </a:defRPr>
            </a:lvl2pPr>
            <a:lvl3pPr lvl="2" algn="r">
              <a:buNone/>
              <a:defRPr sz="1200" b="1">
                <a:solidFill>
                  <a:schemeClr val="lt1"/>
                </a:solidFill>
                <a:latin typeface="Roboto Condensed"/>
                <a:ea typeface="Roboto Condensed"/>
                <a:cs typeface="Roboto Condensed"/>
                <a:sym typeface="Roboto Condensed"/>
              </a:defRPr>
            </a:lvl3pPr>
            <a:lvl4pPr lvl="3" algn="r">
              <a:buNone/>
              <a:defRPr sz="1200" b="1">
                <a:solidFill>
                  <a:schemeClr val="lt1"/>
                </a:solidFill>
                <a:latin typeface="Roboto Condensed"/>
                <a:ea typeface="Roboto Condensed"/>
                <a:cs typeface="Roboto Condensed"/>
                <a:sym typeface="Roboto Condensed"/>
              </a:defRPr>
            </a:lvl4pPr>
            <a:lvl5pPr lvl="4" algn="r">
              <a:buNone/>
              <a:defRPr sz="1200" b="1">
                <a:solidFill>
                  <a:schemeClr val="lt1"/>
                </a:solidFill>
                <a:latin typeface="Roboto Condensed"/>
                <a:ea typeface="Roboto Condensed"/>
                <a:cs typeface="Roboto Condensed"/>
                <a:sym typeface="Roboto Condensed"/>
              </a:defRPr>
            </a:lvl5pPr>
            <a:lvl6pPr lvl="5" algn="r">
              <a:buNone/>
              <a:defRPr sz="1200" b="1">
                <a:solidFill>
                  <a:schemeClr val="lt1"/>
                </a:solidFill>
                <a:latin typeface="Roboto Condensed"/>
                <a:ea typeface="Roboto Condensed"/>
                <a:cs typeface="Roboto Condensed"/>
                <a:sym typeface="Roboto Condensed"/>
              </a:defRPr>
            </a:lvl6pPr>
            <a:lvl7pPr lvl="6" algn="r">
              <a:buNone/>
              <a:defRPr sz="1200" b="1">
                <a:solidFill>
                  <a:schemeClr val="lt1"/>
                </a:solidFill>
                <a:latin typeface="Roboto Condensed"/>
                <a:ea typeface="Roboto Condensed"/>
                <a:cs typeface="Roboto Condensed"/>
                <a:sym typeface="Roboto Condensed"/>
              </a:defRPr>
            </a:lvl7pPr>
            <a:lvl8pPr lvl="7" algn="r">
              <a:buNone/>
              <a:defRPr sz="1200" b="1">
                <a:solidFill>
                  <a:schemeClr val="lt1"/>
                </a:solidFill>
                <a:latin typeface="Roboto Condensed"/>
                <a:ea typeface="Roboto Condensed"/>
                <a:cs typeface="Roboto Condensed"/>
                <a:sym typeface="Roboto Condensed"/>
              </a:defRPr>
            </a:lvl8pPr>
            <a:lvl9pPr lvl="8" algn="r">
              <a:buNone/>
              <a:defRPr sz="1200" b="1">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948916" cy="296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Summary Generation Using NLP Techniques</a:t>
            </a:r>
            <a:endParaRPr dirty="0"/>
          </a:p>
        </p:txBody>
      </p:sp>
      <p:sp>
        <p:nvSpPr>
          <p:cNvPr id="4" name="TextBox 3">
            <a:extLst>
              <a:ext uri="{FF2B5EF4-FFF2-40B4-BE49-F238E27FC236}">
                <a16:creationId xmlns:a16="http://schemas.microsoft.com/office/drawing/2014/main" id="{A05B352A-129F-52CC-8618-AB5571C38686}"/>
              </a:ext>
            </a:extLst>
          </p:cNvPr>
          <p:cNvSpPr txBox="1"/>
          <p:nvPr/>
        </p:nvSpPr>
        <p:spPr>
          <a:xfrm>
            <a:off x="148856" y="4733544"/>
            <a:ext cx="4579088" cy="307777"/>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1600"/>
              <a:buFont typeface="Arial"/>
              <a:buNone/>
            </a:pPr>
            <a:r>
              <a:rPr lang="en-US" sz="1400" b="0" i="0" u="sng" strike="noStrike" cap="none" dirty="0">
                <a:solidFill>
                  <a:srgbClr val="31343C"/>
                </a:solidFill>
                <a:latin typeface="Arial"/>
                <a:ea typeface="Arial"/>
                <a:cs typeface="Arial"/>
                <a:sym typeface="Arial"/>
              </a:rPr>
              <a:t>Project Guide</a:t>
            </a:r>
            <a:r>
              <a:rPr lang="en-US" sz="1400" b="0" i="0" u="none" strike="noStrike" cap="none" dirty="0">
                <a:solidFill>
                  <a:srgbClr val="31343C"/>
                </a:solidFill>
                <a:latin typeface="Arial"/>
                <a:ea typeface="Arial"/>
                <a:cs typeface="Arial"/>
                <a:sym typeface="Arial"/>
              </a:rPr>
              <a:t>: </a:t>
            </a:r>
            <a:r>
              <a:rPr lang="en-US" sz="1400" b="0" i="0" u="sng" strike="noStrike" cap="none" dirty="0">
                <a:solidFill>
                  <a:srgbClr val="31343C"/>
                </a:solidFill>
                <a:latin typeface="Arial"/>
                <a:ea typeface="Arial"/>
                <a:cs typeface="Arial"/>
                <a:sym typeface="Arial"/>
              </a:rPr>
              <a:t>Prof. </a:t>
            </a:r>
            <a:r>
              <a:rPr lang="en-US" sz="1400" b="0" i="0" u="sng" strike="noStrike" cap="none" dirty="0" err="1">
                <a:solidFill>
                  <a:srgbClr val="31343C"/>
                </a:solidFill>
                <a:latin typeface="Arial"/>
                <a:ea typeface="Arial"/>
                <a:cs typeface="Arial"/>
                <a:sym typeface="Arial"/>
              </a:rPr>
              <a:t>Anagha</a:t>
            </a:r>
            <a:r>
              <a:rPr lang="en-US" sz="1400" b="0" i="0" u="sng" strike="noStrike" cap="none" dirty="0">
                <a:solidFill>
                  <a:srgbClr val="31343C"/>
                </a:solidFill>
                <a:latin typeface="Arial"/>
                <a:ea typeface="Arial"/>
                <a:cs typeface="Arial"/>
                <a:sym typeface="Arial"/>
              </a:rPr>
              <a:t> Patil</a:t>
            </a:r>
          </a:p>
        </p:txBody>
      </p:sp>
      <p:sp>
        <p:nvSpPr>
          <p:cNvPr id="6" name="TextBox 5">
            <a:extLst>
              <a:ext uri="{FF2B5EF4-FFF2-40B4-BE49-F238E27FC236}">
                <a16:creationId xmlns:a16="http://schemas.microsoft.com/office/drawing/2014/main" id="{0C420D86-EB76-4CEA-F698-0AA3B7BDDEB1}"/>
              </a:ext>
            </a:extLst>
          </p:cNvPr>
          <p:cNvSpPr txBox="1"/>
          <p:nvPr/>
        </p:nvSpPr>
        <p:spPr>
          <a:xfrm>
            <a:off x="7052930" y="3177003"/>
            <a:ext cx="1793527" cy="954107"/>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a:solidFill>
                  <a:srgbClr val="31343C"/>
                </a:solidFill>
                <a:latin typeface="Arial"/>
                <a:ea typeface="Arial"/>
                <a:cs typeface="Arial"/>
                <a:sym typeface="Arial"/>
              </a:rPr>
              <a:t>Team : - </a:t>
            </a:r>
            <a:endParaRPr lang="en-IN"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a:solidFill>
                  <a:srgbClr val="31343C"/>
                </a:solidFill>
                <a:latin typeface="Arial"/>
                <a:ea typeface="Arial"/>
                <a:cs typeface="Arial"/>
                <a:sym typeface="Arial"/>
              </a:rPr>
              <a:t>Sweta Gupta</a:t>
            </a: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a:solidFill>
                  <a:srgbClr val="31343C"/>
                </a:solidFill>
                <a:latin typeface="Arial"/>
                <a:ea typeface="Arial"/>
                <a:cs typeface="Arial"/>
                <a:sym typeface="Arial"/>
              </a:rPr>
              <a:t>Yash Jobalia</a:t>
            </a:r>
            <a:endParaRPr lang="en-IN"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a:solidFill>
                  <a:srgbClr val="31343C"/>
                </a:solidFill>
                <a:latin typeface="Arial"/>
                <a:ea typeface="Arial"/>
                <a:cs typeface="Arial"/>
                <a:sym typeface="Arial"/>
              </a:rPr>
              <a:t>Isheet Shetty</a:t>
            </a:r>
            <a:endParaRPr lang="en-IN"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Research Process</a:t>
            </a:r>
            <a:endParaRPr dirty="0"/>
          </a:p>
        </p:txBody>
      </p:sp>
      <p:sp>
        <p:nvSpPr>
          <p:cNvPr id="419" name="Google Shape;41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grpSp>
        <p:nvGrpSpPr>
          <p:cNvPr id="430" name="Google Shape;430;p27"/>
          <p:cNvGrpSpPr/>
          <p:nvPr/>
        </p:nvGrpSpPr>
        <p:grpSpPr>
          <a:xfrm rot="10800000">
            <a:off x="403089" y="1579657"/>
            <a:ext cx="2694428" cy="864880"/>
            <a:chOff x="185742" y="1697030"/>
            <a:chExt cx="5165698" cy="1658130"/>
          </a:xfrm>
        </p:grpSpPr>
        <p:sp>
          <p:nvSpPr>
            <p:cNvPr id="431" name="Google Shape;431;p27"/>
            <p:cNvSpPr/>
            <p:nvPr/>
          </p:nvSpPr>
          <p:spPr>
            <a:xfrm rot="10800000" flipH="1">
              <a:off x="1426312" y="1697030"/>
              <a:ext cx="2693400" cy="1243800"/>
            </a:xfrm>
            <a:prstGeom prst="rect">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rgbClr val="FFFFFF"/>
                  </a:solidFill>
                  <a:latin typeface="Roboto Condensed"/>
                  <a:ea typeface="Roboto Condensed"/>
                  <a:cs typeface="Roboto Condensed"/>
                  <a:sym typeface="Roboto Condensed"/>
                </a:rPr>
                <a:t>Third part</a:t>
              </a:r>
              <a:endParaRPr sz="1800" dirty="0">
                <a:solidFill>
                  <a:srgbClr val="FFFFFF"/>
                </a:solidFill>
                <a:latin typeface="Roboto Condensed"/>
                <a:ea typeface="Roboto Condensed"/>
                <a:cs typeface="Roboto Condensed"/>
                <a:sym typeface="Roboto Condensed"/>
              </a:endParaRPr>
            </a:p>
          </p:txBody>
        </p:sp>
        <p:sp>
          <p:nvSpPr>
            <p:cNvPr id="432" name="Google Shape;432;p27"/>
            <p:cNvSpPr/>
            <p:nvPr/>
          </p:nvSpPr>
          <p:spPr>
            <a:xfrm rot="10800000" flipH="1">
              <a:off x="4107640" y="1697043"/>
              <a:ext cx="1243800" cy="12438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FFFFFF"/>
                </a:solidFill>
                <a:latin typeface="Roboto Condensed"/>
                <a:ea typeface="Roboto Condensed"/>
                <a:cs typeface="Roboto Condensed"/>
                <a:sym typeface="Roboto Condensed"/>
              </a:endParaRPr>
            </a:p>
          </p:txBody>
        </p:sp>
        <p:sp>
          <p:nvSpPr>
            <p:cNvPr id="433" name="Google Shape;433;p27"/>
            <p:cNvSpPr/>
            <p:nvPr/>
          </p:nvSpPr>
          <p:spPr>
            <a:xfrm flipH="1">
              <a:off x="185742" y="1697043"/>
              <a:ext cx="1243800" cy="12438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FFFFFF"/>
                </a:solidFill>
                <a:latin typeface="Roboto Condensed"/>
                <a:ea typeface="Roboto Condensed"/>
                <a:cs typeface="Roboto Condensed"/>
                <a:sym typeface="Roboto Condensed"/>
              </a:endParaRPr>
            </a:p>
          </p:txBody>
        </p:sp>
        <p:sp>
          <p:nvSpPr>
            <p:cNvPr id="434" name="Google Shape;434;p27"/>
            <p:cNvSpPr/>
            <p:nvPr/>
          </p:nvSpPr>
          <p:spPr>
            <a:xfrm rot="10800000">
              <a:off x="185748" y="2940860"/>
              <a:ext cx="1243800" cy="414300"/>
            </a:xfrm>
            <a:prstGeom prst="triangle">
              <a:avLst>
                <a:gd name="adj" fmla="val 0"/>
              </a:avLst>
            </a:prstGeom>
            <a:solidFill>
              <a:srgbClr val="2632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FFFFFF"/>
                </a:solidFill>
                <a:latin typeface="Roboto Condensed"/>
                <a:ea typeface="Roboto Condensed"/>
                <a:cs typeface="Roboto Condensed"/>
                <a:sym typeface="Roboto Condensed"/>
              </a:endParaRPr>
            </a:p>
          </p:txBody>
        </p:sp>
      </p:grpSp>
      <p:grpSp>
        <p:nvGrpSpPr>
          <p:cNvPr id="435" name="Google Shape;435;p27"/>
          <p:cNvGrpSpPr/>
          <p:nvPr/>
        </p:nvGrpSpPr>
        <p:grpSpPr>
          <a:xfrm>
            <a:off x="270943" y="629920"/>
            <a:ext cx="392063" cy="291505"/>
            <a:chOff x="5247525" y="3007275"/>
            <a:chExt cx="517575" cy="384825"/>
          </a:xfrm>
        </p:grpSpPr>
        <p:sp>
          <p:nvSpPr>
            <p:cNvPr id="436" name="Google Shape;436;p27"/>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7"/>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extBox 27">
            <a:extLst>
              <a:ext uri="{FF2B5EF4-FFF2-40B4-BE49-F238E27FC236}">
                <a16:creationId xmlns:a16="http://schemas.microsoft.com/office/drawing/2014/main" id="{74C0C9AE-C9B0-12B7-D6FC-61EB045E674F}"/>
              </a:ext>
            </a:extLst>
          </p:cNvPr>
          <p:cNvSpPr txBox="1"/>
          <p:nvPr/>
        </p:nvSpPr>
        <p:spPr>
          <a:xfrm>
            <a:off x="3097619" y="1685047"/>
            <a:ext cx="5819553" cy="654100"/>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C6A11815-15C9-9F33-422A-8AB602D3A6CD}"/>
              </a:ext>
            </a:extLst>
          </p:cNvPr>
          <p:cNvSpPr txBox="1"/>
          <p:nvPr/>
        </p:nvSpPr>
        <p:spPr>
          <a:xfrm>
            <a:off x="403088" y="2697309"/>
            <a:ext cx="8024985" cy="1169551"/>
          </a:xfrm>
          <a:prstGeom prst="rect">
            <a:avLst/>
          </a:prstGeom>
          <a:noFill/>
        </p:spPr>
        <p:txBody>
          <a:bodyPr wrap="square" rtlCol="0">
            <a:spAutoFit/>
          </a:bodyPr>
          <a:lstStyle/>
          <a:p>
            <a:pPr marL="285750" indent="-285750" algn="just">
              <a:buClr>
                <a:schemeClr val="accent4"/>
              </a:buClr>
              <a:buSzPts val="2400"/>
              <a:buFont typeface="Wingdings" panose="05000000000000000000" pitchFamily="2" charset="2"/>
              <a:buChar char="q"/>
            </a:pPr>
            <a:r>
              <a:rPr lang="en-IN" dirty="0">
                <a:solidFill>
                  <a:schemeClr val="dk1"/>
                </a:solidFill>
                <a:latin typeface="+mn-lt"/>
                <a:ea typeface="Roboto Condensed Light"/>
              </a:rPr>
              <a:t>Enhancing the project single and multi-document summarization.</a:t>
            </a:r>
          </a:p>
          <a:p>
            <a:pPr algn="just">
              <a:buClr>
                <a:schemeClr val="accent4"/>
              </a:buClr>
              <a:buSzPts val="2400"/>
            </a:pPr>
            <a:endParaRPr lang="en-IN" dirty="0">
              <a:solidFill>
                <a:schemeClr val="dk1"/>
              </a:solidFill>
              <a:latin typeface="+mn-lt"/>
              <a:ea typeface="Roboto Condensed Light"/>
            </a:endParaRPr>
          </a:p>
          <a:p>
            <a:pPr marL="285750" indent="-285750" algn="just">
              <a:buClr>
                <a:schemeClr val="accent4"/>
              </a:buClr>
              <a:buSzPts val="2400"/>
              <a:buFont typeface="Wingdings" panose="05000000000000000000" pitchFamily="2" charset="2"/>
              <a:buChar char="q"/>
            </a:pPr>
            <a:r>
              <a:rPr lang="en-IN" dirty="0">
                <a:solidFill>
                  <a:schemeClr val="dk1"/>
                </a:solidFill>
                <a:latin typeface="+mn-lt"/>
                <a:ea typeface="Roboto Condensed Light"/>
              </a:rPr>
              <a:t>Speech to text and text to speech conversion analysis.</a:t>
            </a:r>
          </a:p>
          <a:p>
            <a:pPr marL="285750" indent="-285750" algn="just">
              <a:buClr>
                <a:schemeClr val="accent4"/>
              </a:buClr>
              <a:buSzPts val="2400"/>
              <a:buFont typeface="Wingdings" panose="05000000000000000000" pitchFamily="2" charset="2"/>
              <a:buChar char="q"/>
            </a:pPr>
            <a:endParaRPr lang="en-IN" dirty="0">
              <a:solidFill>
                <a:schemeClr val="dk1"/>
              </a:solidFill>
              <a:latin typeface="+mn-lt"/>
              <a:ea typeface="Roboto Condensed Light"/>
            </a:endParaRPr>
          </a:p>
          <a:p>
            <a:pPr marL="285750" indent="-285750" algn="just">
              <a:buClr>
                <a:schemeClr val="accent4"/>
              </a:buClr>
              <a:buSzPts val="2400"/>
              <a:buFont typeface="Wingdings" panose="05000000000000000000" pitchFamily="2" charset="2"/>
              <a:buChar char="q"/>
            </a:pPr>
            <a:r>
              <a:rPr lang="en-IN" dirty="0">
                <a:solidFill>
                  <a:schemeClr val="dk1"/>
                </a:solidFill>
                <a:latin typeface="+mn-lt"/>
                <a:ea typeface="Roboto Condensed Light"/>
              </a:rPr>
              <a:t>Language support.</a:t>
            </a:r>
          </a:p>
        </p:txBody>
      </p:sp>
    </p:spTree>
    <p:extLst>
      <p:ext uri="{BB962C8B-B14F-4D97-AF65-F5344CB8AC3E}">
        <p14:creationId xmlns:p14="http://schemas.microsoft.com/office/powerpoint/2010/main" val="3684423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9"/>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Methodology</a:t>
            </a:r>
            <a:endParaRPr dirty="0"/>
          </a:p>
        </p:txBody>
      </p:sp>
      <p:sp>
        <p:nvSpPr>
          <p:cNvPr id="287" name="Google Shape;287;p19"/>
          <p:cNvSpPr txBox="1">
            <a:spLocks noGrp="1"/>
          </p:cNvSpPr>
          <p:nvPr>
            <p:ph type="sldNum" idx="12"/>
          </p:nvPr>
        </p:nvSpPr>
        <p:spPr>
          <a:xfrm>
            <a:off x="7596992" y="461619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dirty="0"/>
          </a:p>
        </p:txBody>
      </p:sp>
      <p:grpSp>
        <p:nvGrpSpPr>
          <p:cNvPr id="288" name="Google Shape;288;p19"/>
          <p:cNvGrpSpPr/>
          <p:nvPr/>
        </p:nvGrpSpPr>
        <p:grpSpPr>
          <a:xfrm>
            <a:off x="312466" y="587260"/>
            <a:ext cx="309022" cy="376837"/>
            <a:chOff x="596350" y="929175"/>
            <a:chExt cx="407950" cy="497475"/>
          </a:xfrm>
        </p:grpSpPr>
        <p:sp>
          <p:nvSpPr>
            <p:cNvPr id="289" name="Google Shape;289;p1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168;p17">
            <a:extLst>
              <a:ext uri="{FF2B5EF4-FFF2-40B4-BE49-F238E27FC236}">
                <a16:creationId xmlns:a16="http://schemas.microsoft.com/office/drawing/2014/main" id="{D68D5B19-5FED-527D-94E9-A12C3A8D4C77}"/>
              </a:ext>
            </a:extLst>
          </p:cNvPr>
          <p:cNvSpPr/>
          <p:nvPr/>
        </p:nvSpPr>
        <p:spPr>
          <a:xfrm>
            <a:off x="125698" y="3194671"/>
            <a:ext cx="10056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Audio </a:t>
            </a:r>
            <a:endParaRPr sz="1400" b="0" i="0" u="none" strike="noStrike" cap="none">
              <a:solidFill>
                <a:srgbClr val="000000"/>
              </a:solidFill>
              <a:latin typeface="Arial"/>
              <a:ea typeface="Arial"/>
              <a:cs typeface="Arial"/>
              <a:sym typeface="Arial"/>
            </a:endParaRPr>
          </a:p>
        </p:txBody>
      </p:sp>
      <p:sp>
        <p:nvSpPr>
          <p:cNvPr id="22" name="Google Shape;169;p17">
            <a:extLst>
              <a:ext uri="{FF2B5EF4-FFF2-40B4-BE49-F238E27FC236}">
                <a16:creationId xmlns:a16="http://schemas.microsoft.com/office/drawing/2014/main" id="{1C3A6CD4-677B-AE6E-61EA-C10C2258C854}"/>
              </a:ext>
            </a:extLst>
          </p:cNvPr>
          <p:cNvSpPr/>
          <p:nvPr/>
        </p:nvSpPr>
        <p:spPr>
          <a:xfrm>
            <a:off x="2030323" y="2288544"/>
            <a:ext cx="14022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800"/>
              <a:buFont typeface="Arial"/>
              <a:buNone/>
            </a:pPr>
            <a:r>
              <a:rPr lang="en" sz="1800">
                <a:solidFill>
                  <a:srgbClr val="E30000"/>
                </a:solidFill>
              </a:rPr>
              <a:t>Document</a:t>
            </a:r>
            <a:endParaRPr/>
          </a:p>
        </p:txBody>
      </p:sp>
      <p:sp>
        <p:nvSpPr>
          <p:cNvPr id="23" name="Google Shape;170;p17">
            <a:extLst>
              <a:ext uri="{FF2B5EF4-FFF2-40B4-BE49-F238E27FC236}">
                <a16:creationId xmlns:a16="http://schemas.microsoft.com/office/drawing/2014/main" id="{31F29744-09C1-13D6-8ED2-F09DAC3E1C71}"/>
              </a:ext>
            </a:extLst>
          </p:cNvPr>
          <p:cNvSpPr/>
          <p:nvPr/>
        </p:nvSpPr>
        <p:spPr>
          <a:xfrm>
            <a:off x="2228620" y="3188668"/>
            <a:ext cx="1005600" cy="381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Text</a:t>
            </a:r>
            <a:endParaRPr sz="1400" b="0" i="0" u="none" strike="noStrike" cap="none">
              <a:solidFill>
                <a:srgbClr val="000000"/>
              </a:solidFill>
              <a:latin typeface="Arial"/>
              <a:ea typeface="Arial"/>
              <a:cs typeface="Arial"/>
              <a:sym typeface="Arial"/>
            </a:endParaRPr>
          </a:p>
        </p:txBody>
      </p:sp>
      <p:cxnSp>
        <p:nvCxnSpPr>
          <p:cNvPr id="24" name="Google Shape;171;p17">
            <a:extLst>
              <a:ext uri="{FF2B5EF4-FFF2-40B4-BE49-F238E27FC236}">
                <a16:creationId xmlns:a16="http://schemas.microsoft.com/office/drawing/2014/main" id="{5203EBB6-8408-E51A-8BBC-8ECE2BE05B34}"/>
              </a:ext>
            </a:extLst>
          </p:cNvPr>
          <p:cNvCxnSpPr>
            <a:stCxn id="22" idx="2"/>
          </p:cNvCxnSpPr>
          <p:nvPr/>
        </p:nvCxnSpPr>
        <p:spPr>
          <a:xfrm>
            <a:off x="2731423" y="2657844"/>
            <a:ext cx="8700" cy="52410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cxnSp>
        <p:nvCxnSpPr>
          <p:cNvPr id="25" name="Google Shape;172;p17">
            <a:extLst>
              <a:ext uri="{FF2B5EF4-FFF2-40B4-BE49-F238E27FC236}">
                <a16:creationId xmlns:a16="http://schemas.microsoft.com/office/drawing/2014/main" id="{39EC4DE4-B595-6AA6-B243-11916DEBDF03}"/>
              </a:ext>
            </a:extLst>
          </p:cNvPr>
          <p:cNvCxnSpPr>
            <a:stCxn id="23" idx="2"/>
            <a:endCxn id="26" idx="0"/>
          </p:cNvCxnSpPr>
          <p:nvPr/>
        </p:nvCxnSpPr>
        <p:spPr>
          <a:xfrm>
            <a:off x="2731420" y="3569968"/>
            <a:ext cx="0" cy="595500"/>
          </a:xfrm>
          <a:prstGeom prst="straightConnector1">
            <a:avLst/>
          </a:prstGeom>
          <a:noFill/>
          <a:ln w="38100" cap="flat" cmpd="sng">
            <a:solidFill>
              <a:srgbClr val="424650"/>
            </a:solidFill>
            <a:prstDash val="solid"/>
            <a:round/>
            <a:headEnd type="none" w="sm" len="sm"/>
            <a:tailEnd type="stealth" w="med" len="med"/>
          </a:ln>
          <a:effectLst>
            <a:outerShdw blurRad="40000" dist="23000" dir="5400000" rotWithShape="0">
              <a:srgbClr val="000000">
                <a:alpha val="34117"/>
              </a:srgbClr>
            </a:outerShdw>
          </a:effectLst>
        </p:spPr>
      </p:cxnSp>
      <p:sp>
        <p:nvSpPr>
          <p:cNvPr id="26" name="Google Shape;173;p17">
            <a:extLst>
              <a:ext uri="{FF2B5EF4-FFF2-40B4-BE49-F238E27FC236}">
                <a16:creationId xmlns:a16="http://schemas.microsoft.com/office/drawing/2014/main" id="{DC35C92A-E1C6-A161-D7AA-D56D60189A7C}"/>
              </a:ext>
            </a:extLst>
          </p:cNvPr>
          <p:cNvSpPr/>
          <p:nvPr/>
        </p:nvSpPr>
        <p:spPr>
          <a:xfrm>
            <a:off x="1521680" y="4165452"/>
            <a:ext cx="2419500" cy="4038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Arial"/>
                <a:ea typeface="Arial"/>
                <a:cs typeface="Arial"/>
                <a:sym typeface="Arial"/>
              </a:rPr>
              <a:t>Summarized Text</a:t>
            </a:r>
            <a:endParaRPr sz="1400" b="0" i="0" u="none" strike="noStrike" cap="none">
              <a:solidFill>
                <a:srgbClr val="000000"/>
              </a:solidFill>
              <a:latin typeface="Arial"/>
              <a:ea typeface="Arial"/>
              <a:cs typeface="Arial"/>
              <a:sym typeface="Arial"/>
            </a:endParaRPr>
          </a:p>
        </p:txBody>
      </p:sp>
      <p:cxnSp>
        <p:nvCxnSpPr>
          <p:cNvPr id="27" name="Google Shape;174;p17">
            <a:extLst>
              <a:ext uri="{FF2B5EF4-FFF2-40B4-BE49-F238E27FC236}">
                <a16:creationId xmlns:a16="http://schemas.microsoft.com/office/drawing/2014/main" id="{2AAC2C03-9B71-15BB-2BC9-38F8BBBEBB22}"/>
              </a:ext>
            </a:extLst>
          </p:cNvPr>
          <p:cNvCxnSpPr>
            <a:stCxn id="21" idx="3"/>
            <a:endCxn id="23" idx="1"/>
          </p:cNvCxnSpPr>
          <p:nvPr/>
        </p:nvCxnSpPr>
        <p:spPr>
          <a:xfrm>
            <a:off x="1131298" y="3379321"/>
            <a:ext cx="1097400" cy="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sp>
        <p:nvSpPr>
          <p:cNvPr id="28" name="Google Shape;175;p17">
            <a:extLst>
              <a:ext uri="{FF2B5EF4-FFF2-40B4-BE49-F238E27FC236}">
                <a16:creationId xmlns:a16="http://schemas.microsoft.com/office/drawing/2014/main" id="{D2272C86-80BF-DC98-E26F-3B18B832AD43}"/>
              </a:ext>
            </a:extLst>
          </p:cNvPr>
          <p:cNvSpPr txBox="1"/>
          <p:nvPr/>
        </p:nvSpPr>
        <p:spPr>
          <a:xfrm>
            <a:off x="4623957" y="3397191"/>
            <a:ext cx="23814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 sz="1800" b="0" i="0" u="sng" strike="noStrike" cap="none">
                <a:solidFill>
                  <a:srgbClr val="424650"/>
                </a:solidFill>
                <a:latin typeface="Arial"/>
                <a:ea typeface="Arial"/>
                <a:cs typeface="Arial"/>
                <a:sym typeface="Arial"/>
              </a:rPr>
              <a:t>Additional Feature</a:t>
            </a:r>
            <a:endParaRPr sz="1400" b="0" i="0" u="none" strike="noStrike" cap="none">
              <a:solidFill>
                <a:srgbClr val="000000"/>
              </a:solidFill>
              <a:latin typeface="Arial"/>
              <a:ea typeface="Arial"/>
              <a:cs typeface="Arial"/>
              <a:sym typeface="Arial"/>
            </a:endParaRPr>
          </a:p>
        </p:txBody>
      </p:sp>
      <p:sp>
        <p:nvSpPr>
          <p:cNvPr id="29" name="Google Shape;176;p17">
            <a:extLst>
              <a:ext uri="{FF2B5EF4-FFF2-40B4-BE49-F238E27FC236}">
                <a16:creationId xmlns:a16="http://schemas.microsoft.com/office/drawing/2014/main" id="{D054A8B1-F892-3527-CC6A-1114E899BA40}"/>
              </a:ext>
            </a:extLst>
          </p:cNvPr>
          <p:cNvSpPr/>
          <p:nvPr/>
        </p:nvSpPr>
        <p:spPr>
          <a:xfrm>
            <a:off x="4785976" y="3960690"/>
            <a:ext cx="2164500" cy="813300"/>
          </a:xfrm>
          <a:prstGeom prst="rect">
            <a:avLst/>
          </a:prstGeom>
          <a:gradFill>
            <a:gsLst>
              <a:gs pos="0">
                <a:srgbClr val="E6CEBF"/>
              </a:gs>
              <a:gs pos="35000">
                <a:srgbClr val="EDDAD1"/>
              </a:gs>
              <a:gs pos="100000">
                <a:srgbClr val="F7F0ED"/>
              </a:gs>
            </a:gsLst>
            <a:lin ang="16200038" scaled="0"/>
          </a:gradFill>
          <a:ln w="9525" cap="flat" cmpd="sng">
            <a:solidFill>
              <a:srgbClr val="A58D7E"/>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b="0" i="0" u="none" strike="noStrike" cap="none" dirty="0">
                <a:solidFill>
                  <a:srgbClr val="424650"/>
                </a:solidFill>
                <a:latin typeface="Arial"/>
                <a:ea typeface="Arial"/>
                <a:cs typeface="Arial"/>
                <a:sym typeface="Arial"/>
              </a:rPr>
              <a:t>Further summary can be converted to speech &amp; language support</a:t>
            </a:r>
            <a:endParaRPr b="0" i="0" u="none" strike="noStrike" cap="none" dirty="0">
              <a:solidFill>
                <a:srgbClr val="000000"/>
              </a:solidFill>
              <a:latin typeface="Arial"/>
              <a:ea typeface="Arial"/>
              <a:cs typeface="Arial"/>
              <a:sym typeface="Arial"/>
            </a:endParaRPr>
          </a:p>
        </p:txBody>
      </p:sp>
      <p:cxnSp>
        <p:nvCxnSpPr>
          <p:cNvPr id="30" name="Google Shape;177;p17">
            <a:extLst>
              <a:ext uri="{FF2B5EF4-FFF2-40B4-BE49-F238E27FC236}">
                <a16:creationId xmlns:a16="http://schemas.microsoft.com/office/drawing/2014/main" id="{873E1ECD-C689-76B1-2877-262CC829B7FD}"/>
              </a:ext>
            </a:extLst>
          </p:cNvPr>
          <p:cNvCxnSpPr>
            <a:stCxn id="26" idx="3"/>
          </p:cNvCxnSpPr>
          <p:nvPr/>
        </p:nvCxnSpPr>
        <p:spPr>
          <a:xfrm>
            <a:off x="3941180" y="4367352"/>
            <a:ext cx="844800" cy="0"/>
          </a:xfrm>
          <a:prstGeom prst="straightConnector1">
            <a:avLst/>
          </a:prstGeom>
          <a:noFill/>
          <a:ln w="25400" cap="flat" cmpd="sng">
            <a:solidFill>
              <a:srgbClr val="424650"/>
            </a:solidFill>
            <a:prstDash val="solid"/>
            <a:round/>
            <a:headEnd type="none" w="sm" len="sm"/>
            <a:tailEnd type="triangle" w="med" len="med"/>
          </a:ln>
          <a:effectLst>
            <a:outerShdw blurRad="40000" dist="20000" dir="5400000" rotWithShape="0">
              <a:srgbClr val="000000">
                <a:alpha val="37254"/>
              </a:srgbClr>
            </a:outerShdw>
          </a:effectLst>
        </p:spPr>
      </p:cxnSp>
      <p:sp>
        <p:nvSpPr>
          <p:cNvPr id="31" name="Google Shape;178;p17">
            <a:extLst>
              <a:ext uri="{FF2B5EF4-FFF2-40B4-BE49-F238E27FC236}">
                <a16:creationId xmlns:a16="http://schemas.microsoft.com/office/drawing/2014/main" id="{C0C057A2-85A3-8605-0F50-B59F3DBBB992}"/>
              </a:ext>
            </a:extLst>
          </p:cNvPr>
          <p:cNvSpPr txBox="1"/>
          <p:nvPr/>
        </p:nvSpPr>
        <p:spPr>
          <a:xfrm>
            <a:off x="382573" y="1324628"/>
            <a:ext cx="60999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 sz="3200" b="0" i="0" u="none" strike="noStrike" cap="none" dirty="0">
                <a:solidFill>
                  <a:srgbClr val="42465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p:txBody>
      </p:sp>
      <p:sp>
        <p:nvSpPr>
          <p:cNvPr id="32" name="Google Shape;180;p17">
            <a:extLst>
              <a:ext uri="{FF2B5EF4-FFF2-40B4-BE49-F238E27FC236}">
                <a16:creationId xmlns:a16="http://schemas.microsoft.com/office/drawing/2014/main" id="{A0E86725-FB45-B9E5-439E-EB7B150A9ACB}"/>
              </a:ext>
            </a:extLst>
          </p:cNvPr>
          <p:cNvSpPr/>
          <p:nvPr/>
        </p:nvSpPr>
        <p:spPr>
          <a:xfrm>
            <a:off x="1131323" y="1412331"/>
            <a:ext cx="1005600" cy="40623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dirty="0">
                <a:solidFill>
                  <a:srgbClr val="E30000"/>
                </a:solidFill>
              </a:rPr>
              <a:t>  Input</a:t>
            </a:r>
            <a:endParaRPr sz="1800" dirty="0">
              <a:solidFill>
                <a:srgbClr val="E30000"/>
              </a:solidFill>
            </a:endParaRPr>
          </a:p>
        </p:txBody>
      </p:sp>
      <p:sp>
        <p:nvSpPr>
          <p:cNvPr id="33" name="Google Shape;181;p17">
            <a:extLst>
              <a:ext uri="{FF2B5EF4-FFF2-40B4-BE49-F238E27FC236}">
                <a16:creationId xmlns:a16="http://schemas.microsoft.com/office/drawing/2014/main" id="{D90A7FCB-4A27-527B-A375-A4D77B5B135C}"/>
              </a:ext>
            </a:extLst>
          </p:cNvPr>
          <p:cNvSpPr txBox="1"/>
          <p:nvPr/>
        </p:nvSpPr>
        <p:spPr>
          <a:xfrm>
            <a:off x="2995623" y="1615419"/>
            <a:ext cx="3430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u="sng" dirty="0">
                <a:latin typeface="Inria Sans Light"/>
                <a:ea typeface="Inria Sans Light"/>
                <a:cs typeface="Inria Sans Light"/>
                <a:sym typeface="Inria Sans Light"/>
              </a:rPr>
              <a:t>User can select any one of the methods for input: Audio or Document or Text</a:t>
            </a:r>
            <a:endParaRPr u="sng" dirty="0">
              <a:latin typeface="Inria Sans Light"/>
              <a:ea typeface="Inria Sans Light"/>
              <a:cs typeface="Inria Sans Light"/>
              <a:sym typeface="Inria Sans Light"/>
            </a:endParaRPr>
          </a:p>
        </p:txBody>
      </p:sp>
      <p:cxnSp>
        <p:nvCxnSpPr>
          <p:cNvPr id="34" name="Google Shape;182;p17">
            <a:extLst>
              <a:ext uri="{FF2B5EF4-FFF2-40B4-BE49-F238E27FC236}">
                <a16:creationId xmlns:a16="http://schemas.microsoft.com/office/drawing/2014/main" id="{6096E18C-3BF5-D4DF-7CA5-7D32AE59F716}"/>
              </a:ext>
            </a:extLst>
          </p:cNvPr>
          <p:cNvCxnSpPr>
            <a:stCxn id="21" idx="0"/>
            <a:endCxn id="32" idx="1"/>
          </p:cNvCxnSpPr>
          <p:nvPr/>
        </p:nvCxnSpPr>
        <p:spPr>
          <a:xfrm rot="5400000" flipH="1" flipV="1">
            <a:off x="90298" y="2153647"/>
            <a:ext cx="1579225" cy="502825"/>
          </a:xfrm>
          <a:prstGeom prst="bentConnector2">
            <a:avLst/>
          </a:prstGeom>
          <a:noFill/>
          <a:ln w="38100" cap="flat" cmpd="sng">
            <a:solidFill>
              <a:schemeClr val="dk1"/>
            </a:solidFill>
            <a:prstDash val="solid"/>
            <a:round/>
            <a:headEnd type="triangle" w="med" len="med"/>
            <a:tailEnd type="none" w="med" len="med"/>
          </a:ln>
        </p:spPr>
      </p:cxnSp>
      <p:cxnSp>
        <p:nvCxnSpPr>
          <p:cNvPr id="35" name="Google Shape;183;p17">
            <a:extLst>
              <a:ext uri="{FF2B5EF4-FFF2-40B4-BE49-F238E27FC236}">
                <a16:creationId xmlns:a16="http://schemas.microsoft.com/office/drawing/2014/main" id="{54C71FA7-805C-89A6-0E2E-7F99DE041AF1}"/>
              </a:ext>
            </a:extLst>
          </p:cNvPr>
          <p:cNvCxnSpPr>
            <a:stCxn id="22" idx="0"/>
            <a:endCxn id="32" idx="3"/>
          </p:cNvCxnSpPr>
          <p:nvPr/>
        </p:nvCxnSpPr>
        <p:spPr>
          <a:xfrm rot="16200000" flipV="1">
            <a:off x="2097624" y="1654745"/>
            <a:ext cx="673098" cy="594500"/>
          </a:xfrm>
          <a:prstGeom prst="bentConnector2">
            <a:avLst/>
          </a:prstGeom>
          <a:noFill/>
          <a:ln w="38100" cap="flat" cmpd="sng">
            <a:solidFill>
              <a:schemeClr val="dk1"/>
            </a:solidFill>
            <a:prstDash val="solid"/>
            <a:round/>
            <a:headEnd type="triangle" w="med" len="med"/>
            <a:tailEnd type="none" w="med" len="med"/>
          </a:ln>
        </p:spPr>
      </p:cxnSp>
      <p:sp>
        <p:nvSpPr>
          <p:cNvPr id="36" name="Google Shape;184;p17">
            <a:extLst>
              <a:ext uri="{FF2B5EF4-FFF2-40B4-BE49-F238E27FC236}">
                <a16:creationId xmlns:a16="http://schemas.microsoft.com/office/drawing/2014/main" id="{3AF1E16D-4893-5490-A46A-1DFB99E421A6}"/>
              </a:ext>
            </a:extLst>
          </p:cNvPr>
          <p:cNvSpPr txBox="1"/>
          <p:nvPr/>
        </p:nvSpPr>
        <p:spPr>
          <a:xfrm>
            <a:off x="932923" y="2390119"/>
            <a:ext cx="1097400" cy="1185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Inria Sans Light"/>
                <a:ea typeface="Inria Sans Light"/>
                <a:cs typeface="Inria Sans Light"/>
                <a:sym typeface="Inria Sans Light"/>
              </a:rPr>
              <a:t>Using P</a:t>
            </a:r>
            <a:r>
              <a:rPr lang="en" sz="1000">
                <a:solidFill>
                  <a:srgbClr val="292929"/>
                </a:solidFill>
                <a:latin typeface="Inria Sans"/>
                <a:ea typeface="Inria Sans"/>
                <a:cs typeface="Inria Sans"/>
                <a:sym typeface="Inria Sans"/>
              </a:rPr>
              <a:t>ython Speech Recognition/</a:t>
            </a:r>
            <a:r>
              <a:rPr lang="en" sz="1000">
                <a:solidFill>
                  <a:srgbClr val="292929"/>
                </a:solidFill>
                <a:latin typeface="Inria Sans Light"/>
                <a:ea typeface="Inria Sans Light"/>
                <a:cs typeface="Inria Sans Light"/>
                <a:sym typeface="Inria Sans Light"/>
              </a:rPr>
              <a:t> </a:t>
            </a:r>
            <a:r>
              <a:rPr lang="en" sz="1000">
                <a:solidFill>
                  <a:srgbClr val="292929"/>
                </a:solidFill>
                <a:latin typeface="Inria Sans"/>
                <a:ea typeface="Inria Sans"/>
                <a:cs typeface="Inria Sans"/>
                <a:sym typeface="Inria Sans"/>
              </a:rPr>
              <a:t>Google Speech To Text API </a:t>
            </a:r>
            <a:endParaRPr sz="1000">
              <a:solidFill>
                <a:schemeClr val="dk1"/>
              </a:solidFill>
              <a:latin typeface="Inria Sans Light"/>
              <a:ea typeface="Inria Sans Light"/>
              <a:cs typeface="Inria Sans Light"/>
              <a:sym typeface="Inria Sans Light"/>
            </a:endParaRPr>
          </a:p>
          <a:p>
            <a:pPr marL="0" lvl="0" indent="0" algn="ctr" rtl="0">
              <a:spcBef>
                <a:spcPts val="0"/>
              </a:spcBef>
              <a:spcAft>
                <a:spcPts val="0"/>
              </a:spcAft>
              <a:buNone/>
            </a:pPr>
            <a:endParaRPr sz="1500">
              <a:latin typeface="Inria Sans Light"/>
              <a:ea typeface="Inria Sans Light"/>
              <a:cs typeface="Inria Sans Light"/>
              <a:sym typeface="Inria Sans Light"/>
            </a:endParaRPr>
          </a:p>
        </p:txBody>
      </p:sp>
      <p:sp>
        <p:nvSpPr>
          <p:cNvPr id="37" name="Google Shape;185;p17">
            <a:extLst>
              <a:ext uri="{FF2B5EF4-FFF2-40B4-BE49-F238E27FC236}">
                <a16:creationId xmlns:a16="http://schemas.microsoft.com/office/drawing/2014/main" id="{A3ACC814-1378-6F30-292B-BA44D31FB382}"/>
              </a:ext>
            </a:extLst>
          </p:cNvPr>
          <p:cNvSpPr txBox="1"/>
          <p:nvPr/>
        </p:nvSpPr>
        <p:spPr>
          <a:xfrm>
            <a:off x="2918670" y="2723169"/>
            <a:ext cx="1402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Inria Sans Light"/>
                <a:ea typeface="Inria Sans Light"/>
                <a:cs typeface="Inria Sans Light"/>
                <a:sym typeface="Inria Sans Light"/>
              </a:rPr>
              <a:t>Text Extraction</a:t>
            </a:r>
            <a:endParaRPr>
              <a:latin typeface="Inria Sans Light"/>
              <a:ea typeface="Inria Sans Light"/>
              <a:cs typeface="Inria Sans Light"/>
              <a:sym typeface="Inria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Implementation</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3853141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DEF57-6D60-3BD8-332C-FC66585CB570}"/>
              </a:ext>
            </a:extLst>
          </p:cNvPr>
          <p:cNvSpPr>
            <a:spLocks noGrp="1"/>
          </p:cNvSpPr>
          <p:nvPr>
            <p:ph type="title"/>
          </p:nvPr>
        </p:nvSpPr>
        <p:spPr/>
        <p:txBody>
          <a:bodyPr/>
          <a:lstStyle/>
          <a:p>
            <a:r>
              <a:rPr lang="en-IN" dirty="0"/>
              <a:t>Summary Types</a:t>
            </a:r>
          </a:p>
        </p:txBody>
      </p:sp>
      <p:sp>
        <p:nvSpPr>
          <p:cNvPr id="4" name="Slide Number Placeholder 3">
            <a:extLst>
              <a:ext uri="{FF2B5EF4-FFF2-40B4-BE49-F238E27FC236}">
                <a16:creationId xmlns:a16="http://schemas.microsoft.com/office/drawing/2014/main" id="{75B50891-2258-E02A-F13C-12D68E0A0F2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grpSp>
        <p:nvGrpSpPr>
          <p:cNvPr id="5" name="Google Shape;239;p16">
            <a:extLst>
              <a:ext uri="{FF2B5EF4-FFF2-40B4-BE49-F238E27FC236}">
                <a16:creationId xmlns:a16="http://schemas.microsoft.com/office/drawing/2014/main" id="{F9FD659F-F26D-1F82-76CC-BABFBE32F5CA}"/>
              </a:ext>
            </a:extLst>
          </p:cNvPr>
          <p:cNvGrpSpPr/>
          <p:nvPr/>
        </p:nvGrpSpPr>
        <p:grpSpPr>
          <a:xfrm>
            <a:off x="282216" y="590918"/>
            <a:ext cx="369505" cy="369505"/>
            <a:chOff x="2594050" y="1631825"/>
            <a:chExt cx="439625" cy="439625"/>
          </a:xfrm>
        </p:grpSpPr>
        <p:sp>
          <p:nvSpPr>
            <p:cNvPr id="6" name="Google Shape;240;p16">
              <a:extLst>
                <a:ext uri="{FF2B5EF4-FFF2-40B4-BE49-F238E27FC236}">
                  <a16:creationId xmlns:a16="http://schemas.microsoft.com/office/drawing/2014/main" id="{3CAAAC4B-C78C-7073-24EE-415D65C0DDE9}"/>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2AABBF93-856B-89AD-E6C2-FC763E8CB144}"/>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AF00489C-044F-D858-B10F-EE545E718E41}"/>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B9B59E91-D676-099A-AC78-DC4605B3FCB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BB80956A-5609-A2E7-DA90-0541F101684A}"/>
              </a:ext>
            </a:extLst>
          </p:cNvPr>
          <p:cNvPicPr>
            <a:picLocks noChangeAspect="1"/>
          </p:cNvPicPr>
          <p:nvPr/>
        </p:nvPicPr>
        <p:blipFill>
          <a:blip r:embed="rId2"/>
          <a:stretch>
            <a:fillRect/>
          </a:stretch>
        </p:blipFill>
        <p:spPr>
          <a:xfrm>
            <a:off x="282216" y="1284450"/>
            <a:ext cx="6579394" cy="3700909"/>
          </a:xfrm>
          <a:prstGeom prst="rect">
            <a:avLst/>
          </a:prstGeom>
        </p:spPr>
      </p:pic>
    </p:spTree>
    <p:extLst>
      <p:ext uri="{BB962C8B-B14F-4D97-AF65-F5344CB8AC3E}">
        <p14:creationId xmlns:p14="http://schemas.microsoft.com/office/powerpoint/2010/main" val="2757734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4C9D6-0671-4442-8C63-25258FD9DA8C}"/>
              </a:ext>
            </a:extLst>
          </p:cNvPr>
          <p:cNvSpPr>
            <a:spLocks noGrp="1"/>
          </p:cNvSpPr>
          <p:nvPr>
            <p:ph type="title"/>
          </p:nvPr>
        </p:nvSpPr>
        <p:spPr/>
        <p:txBody>
          <a:bodyPr/>
          <a:lstStyle/>
          <a:p>
            <a:r>
              <a:rPr lang="en-IN" dirty="0"/>
              <a:t>Abstractive Pegasus Summarization Types</a:t>
            </a:r>
          </a:p>
        </p:txBody>
      </p:sp>
      <p:sp>
        <p:nvSpPr>
          <p:cNvPr id="4" name="Slide Number Placeholder 3">
            <a:extLst>
              <a:ext uri="{FF2B5EF4-FFF2-40B4-BE49-F238E27FC236}">
                <a16:creationId xmlns:a16="http://schemas.microsoft.com/office/drawing/2014/main" id="{6D400D8B-D6BE-770A-9999-BF9AFA00615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grpSp>
        <p:nvGrpSpPr>
          <p:cNvPr id="5" name="Google Shape;239;p16">
            <a:extLst>
              <a:ext uri="{FF2B5EF4-FFF2-40B4-BE49-F238E27FC236}">
                <a16:creationId xmlns:a16="http://schemas.microsoft.com/office/drawing/2014/main" id="{12164CAD-BB3D-4D2E-7CB9-E5C9A3EAD76E}"/>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7B3B9926-9F05-4EF6-32A2-067FBBA0414B}"/>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CE256FEE-2D79-9ADE-3B4F-65414DC98AFB}"/>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464F794B-E4DB-DEA9-012C-543CC584C2E1}"/>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B07FE38C-525A-28EE-9042-AE7DC23253C4}"/>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DCE8F869-A9EF-8A2A-F4B4-6925465A6005}"/>
              </a:ext>
            </a:extLst>
          </p:cNvPr>
          <p:cNvPicPr>
            <a:picLocks noChangeAspect="1"/>
          </p:cNvPicPr>
          <p:nvPr/>
        </p:nvPicPr>
        <p:blipFill>
          <a:blip r:embed="rId2"/>
          <a:stretch>
            <a:fillRect/>
          </a:stretch>
        </p:blipFill>
        <p:spPr>
          <a:xfrm>
            <a:off x="520617" y="1315485"/>
            <a:ext cx="6465094" cy="3636615"/>
          </a:xfrm>
          <a:prstGeom prst="rect">
            <a:avLst/>
          </a:prstGeom>
        </p:spPr>
      </p:pic>
    </p:spTree>
    <p:extLst>
      <p:ext uri="{BB962C8B-B14F-4D97-AF65-F5344CB8AC3E}">
        <p14:creationId xmlns:p14="http://schemas.microsoft.com/office/powerpoint/2010/main" val="2754549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3AC46-FB69-E27D-A484-8F4D8BBA5929}"/>
              </a:ext>
            </a:extLst>
          </p:cNvPr>
          <p:cNvSpPr>
            <a:spLocks noGrp="1"/>
          </p:cNvSpPr>
          <p:nvPr>
            <p:ph type="title"/>
          </p:nvPr>
        </p:nvSpPr>
        <p:spPr/>
        <p:txBody>
          <a:bodyPr/>
          <a:lstStyle/>
          <a:p>
            <a:r>
              <a:rPr lang="en-IN" dirty="0"/>
              <a:t>Extractive Summarization Types</a:t>
            </a:r>
          </a:p>
        </p:txBody>
      </p:sp>
      <p:sp>
        <p:nvSpPr>
          <p:cNvPr id="4" name="Slide Number Placeholder 3">
            <a:extLst>
              <a:ext uri="{FF2B5EF4-FFF2-40B4-BE49-F238E27FC236}">
                <a16:creationId xmlns:a16="http://schemas.microsoft.com/office/drawing/2014/main" id="{EB59A143-343C-6FC9-CC70-606E8A5FFB2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grpSp>
        <p:nvGrpSpPr>
          <p:cNvPr id="5" name="Google Shape;239;p16">
            <a:extLst>
              <a:ext uri="{FF2B5EF4-FFF2-40B4-BE49-F238E27FC236}">
                <a16:creationId xmlns:a16="http://schemas.microsoft.com/office/drawing/2014/main" id="{F8AF1757-9648-AAB4-4FF6-12D444FC6E75}"/>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84A7F53B-7466-E5DA-27FB-5D0EF2DE550B}"/>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7D8C8922-1A4C-F153-30AD-E26761EADD1E}"/>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1A05026A-0308-C070-A04C-5A19C40EFF25}"/>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5C1589B0-DABF-606E-FE40-7B0328295DA2}"/>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B75A07B0-BAD0-01CD-D31C-FA848905C92A}"/>
              </a:ext>
            </a:extLst>
          </p:cNvPr>
          <p:cNvPicPr>
            <a:picLocks noChangeAspect="1"/>
          </p:cNvPicPr>
          <p:nvPr/>
        </p:nvPicPr>
        <p:blipFill>
          <a:blip r:embed="rId2"/>
          <a:stretch>
            <a:fillRect/>
          </a:stretch>
        </p:blipFill>
        <p:spPr>
          <a:xfrm>
            <a:off x="520617" y="1321594"/>
            <a:ext cx="6454233" cy="3630506"/>
          </a:xfrm>
          <a:prstGeom prst="rect">
            <a:avLst/>
          </a:prstGeom>
        </p:spPr>
      </p:pic>
    </p:spTree>
    <p:extLst>
      <p:ext uri="{BB962C8B-B14F-4D97-AF65-F5344CB8AC3E}">
        <p14:creationId xmlns:p14="http://schemas.microsoft.com/office/powerpoint/2010/main" val="527685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9057-6A52-C53F-5075-C52A8C7FBBF1}"/>
              </a:ext>
            </a:extLst>
          </p:cNvPr>
          <p:cNvSpPr>
            <a:spLocks noGrp="1"/>
          </p:cNvSpPr>
          <p:nvPr>
            <p:ph type="title"/>
          </p:nvPr>
        </p:nvSpPr>
        <p:spPr/>
        <p:txBody>
          <a:bodyPr/>
          <a:lstStyle/>
          <a:p>
            <a:r>
              <a:rPr lang="en-IN" dirty="0"/>
              <a:t>Output Types Supported</a:t>
            </a:r>
          </a:p>
        </p:txBody>
      </p:sp>
      <p:sp>
        <p:nvSpPr>
          <p:cNvPr id="4" name="Slide Number Placeholder 3">
            <a:extLst>
              <a:ext uri="{FF2B5EF4-FFF2-40B4-BE49-F238E27FC236}">
                <a16:creationId xmlns:a16="http://schemas.microsoft.com/office/drawing/2014/main" id="{377AF311-1595-52CF-35D7-EAACC32FBC6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grpSp>
        <p:nvGrpSpPr>
          <p:cNvPr id="5" name="Google Shape;239;p16">
            <a:extLst>
              <a:ext uri="{FF2B5EF4-FFF2-40B4-BE49-F238E27FC236}">
                <a16:creationId xmlns:a16="http://schemas.microsoft.com/office/drawing/2014/main" id="{67F7C2C1-CAE6-59ED-551F-8C42CE6C27F7}"/>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21FD3BE5-265A-64E5-A3DD-FAC066499DC0}"/>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C10191BA-F66C-067F-7EA1-B3BB5DF52B63}"/>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E58F209F-177B-6D86-C84C-980DD399B234}"/>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C10C41C4-5AF2-F667-F377-E3672EE3FC81}"/>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4D3E89CB-D4D9-723D-F252-6C685CAE7276}"/>
              </a:ext>
            </a:extLst>
          </p:cNvPr>
          <p:cNvPicPr>
            <a:picLocks noChangeAspect="1"/>
          </p:cNvPicPr>
          <p:nvPr/>
        </p:nvPicPr>
        <p:blipFill>
          <a:blip r:embed="rId2"/>
          <a:stretch>
            <a:fillRect/>
          </a:stretch>
        </p:blipFill>
        <p:spPr>
          <a:xfrm>
            <a:off x="304146" y="1251191"/>
            <a:ext cx="6579394" cy="3700909"/>
          </a:xfrm>
          <a:prstGeom prst="rect">
            <a:avLst/>
          </a:prstGeom>
        </p:spPr>
      </p:pic>
    </p:spTree>
    <p:extLst>
      <p:ext uri="{BB962C8B-B14F-4D97-AF65-F5344CB8AC3E}">
        <p14:creationId xmlns:p14="http://schemas.microsoft.com/office/powerpoint/2010/main" val="3611272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F728C-81BE-5079-166E-9D325AB5E676}"/>
              </a:ext>
            </a:extLst>
          </p:cNvPr>
          <p:cNvSpPr>
            <a:spLocks noGrp="1"/>
          </p:cNvSpPr>
          <p:nvPr>
            <p:ph type="title"/>
          </p:nvPr>
        </p:nvSpPr>
        <p:spPr/>
        <p:txBody>
          <a:bodyPr/>
          <a:lstStyle/>
          <a:p>
            <a:r>
              <a:rPr lang="en-IN" dirty="0"/>
              <a:t>Output Languages Supported</a:t>
            </a:r>
          </a:p>
        </p:txBody>
      </p:sp>
      <p:sp>
        <p:nvSpPr>
          <p:cNvPr id="4" name="Slide Number Placeholder 3">
            <a:extLst>
              <a:ext uri="{FF2B5EF4-FFF2-40B4-BE49-F238E27FC236}">
                <a16:creationId xmlns:a16="http://schemas.microsoft.com/office/drawing/2014/main" id="{CBD9C68A-4162-C411-3F53-B1D34B64B7D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grpSp>
        <p:nvGrpSpPr>
          <p:cNvPr id="5" name="Google Shape;239;p16">
            <a:extLst>
              <a:ext uri="{FF2B5EF4-FFF2-40B4-BE49-F238E27FC236}">
                <a16:creationId xmlns:a16="http://schemas.microsoft.com/office/drawing/2014/main" id="{E7702DE9-2891-F49E-C676-5801D3CCB5A2}"/>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01741E64-0539-A250-140E-D9064D4C6F7D}"/>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46A0B91B-2C6E-2565-3FD4-9DE6597623DD}"/>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5FE04EC2-4CAD-76FC-F31B-8E870CE7D2A8}"/>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F176F9E8-C8ED-FF48-5C1F-54BBA05852E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2AC40019-116B-5940-FAF5-959664953162}"/>
              </a:ext>
            </a:extLst>
          </p:cNvPr>
          <p:cNvPicPr>
            <a:picLocks noChangeAspect="1"/>
          </p:cNvPicPr>
          <p:nvPr/>
        </p:nvPicPr>
        <p:blipFill>
          <a:blip r:embed="rId2"/>
          <a:stretch>
            <a:fillRect/>
          </a:stretch>
        </p:blipFill>
        <p:spPr>
          <a:xfrm>
            <a:off x="383227" y="1259228"/>
            <a:ext cx="6565106" cy="3692872"/>
          </a:xfrm>
          <a:prstGeom prst="rect">
            <a:avLst/>
          </a:prstGeom>
        </p:spPr>
      </p:pic>
    </p:spTree>
    <p:extLst>
      <p:ext uri="{BB962C8B-B14F-4D97-AF65-F5344CB8AC3E}">
        <p14:creationId xmlns:p14="http://schemas.microsoft.com/office/powerpoint/2010/main" val="2770025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6"/>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Abstractive Using Pegasus Head</a:t>
            </a:r>
            <a:endParaRPr dirty="0"/>
          </a:p>
        </p:txBody>
      </p:sp>
      <p:sp>
        <p:nvSpPr>
          <p:cNvPr id="238" name="Google Shape;238;p1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239" name="Google Shape;239;p16"/>
          <p:cNvGrpSpPr/>
          <p:nvPr/>
        </p:nvGrpSpPr>
        <p:grpSpPr>
          <a:xfrm>
            <a:off x="282216" y="590918"/>
            <a:ext cx="369505" cy="369505"/>
            <a:chOff x="2594050" y="1631825"/>
            <a:chExt cx="439625" cy="439625"/>
          </a:xfrm>
        </p:grpSpPr>
        <p:sp>
          <p:nvSpPr>
            <p:cNvPr id="240" name="Google Shape;240;p16"/>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A319DAD1-24C8-CDDD-5A30-F2CEC065CB44}"/>
              </a:ext>
            </a:extLst>
          </p:cNvPr>
          <p:cNvPicPr>
            <a:picLocks noChangeAspect="1"/>
          </p:cNvPicPr>
          <p:nvPr/>
        </p:nvPicPr>
        <p:blipFill>
          <a:blip r:embed="rId3"/>
          <a:stretch>
            <a:fillRect/>
          </a:stretch>
        </p:blipFill>
        <p:spPr>
          <a:xfrm>
            <a:off x="498708" y="1330133"/>
            <a:ext cx="6439054" cy="3621967"/>
          </a:xfrm>
          <a:prstGeom prst="rect">
            <a:avLst/>
          </a:prstGeom>
        </p:spPr>
      </p:pic>
    </p:spTree>
    <p:extLst>
      <p:ext uri="{BB962C8B-B14F-4D97-AF65-F5344CB8AC3E}">
        <p14:creationId xmlns:p14="http://schemas.microsoft.com/office/powerpoint/2010/main" val="2865689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C9A07-64A1-C650-A899-4F049EB3CC12}"/>
              </a:ext>
            </a:extLst>
          </p:cNvPr>
          <p:cNvSpPr>
            <a:spLocks noGrp="1"/>
          </p:cNvSpPr>
          <p:nvPr>
            <p:ph type="title"/>
          </p:nvPr>
        </p:nvSpPr>
        <p:spPr/>
        <p:txBody>
          <a:bodyPr/>
          <a:lstStyle/>
          <a:p>
            <a:r>
              <a:rPr lang="en-IN" dirty="0"/>
              <a:t>Abstractive Using Pegasus Summary</a:t>
            </a:r>
          </a:p>
        </p:txBody>
      </p:sp>
      <p:sp>
        <p:nvSpPr>
          <p:cNvPr id="4" name="Slide Number Placeholder 3">
            <a:extLst>
              <a:ext uri="{FF2B5EF4-FFF2-40B4-BE49-F238E27FC236}">
                <a16:creationId xmlns:a16="http://schemas.microsoft.com/office/drawing/2014/main" id="{07F4BAF2-AACC-1603-6348-8193E958E00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grpSp>
        <p:nvGrpSpPr>
          <p:cNvPr id="5" name="Google Shape;239;p16">
            <a:extLst>
              <a:ext uri="{FF2B5EF4-FFF2-40B4-BE49-F238E27FC236}">
                <a16:creationId xmlns:a16="http://schemas.microsoft.com/office/drawing/2014/main" id="{BFD9833B-C833-F6E4-99C4-ACB4E30BD590}"/>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73B82AD2-80A5-C054-E117-44E5781851BD}"/>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EFF25DC2-719B-A134-44F4-D901FE918391}"/>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3117AE7D-0B63-426E-18E9-4D5F29F03276}"/>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F653B2AB-2727-758A-6003-B5AF9FED4951}"/>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130AA72D-C44F-BB4F-9138-24B9166CAC77}"/>
              </a:ext>
            </a:extLst>
          </p:cNvPr>
          <p:cNvPicPr>
            <a:picLocks noChangeAspect="1"/>
          </p:cNvPicPr>
          <p:nvPr/>
        </p:nvPicPr>
        <p:blipFill>
          <a:blip r:embed="rId2"/>
          <a:stretch>
            <a:fillRect/>
          </a:stretch>
        </p:blipFill>
        <p:spPr>
          <a:xfrm>
            <a:off x="420566" y="1277893"/>
            <a:ext cx="6531923" cy="3674207"/>
          </a:xfrm>
          <a:prstGeom prst="rect">
            <a:avLst/>
          </a:prstGeom>
        </p:spPr>
      </p:pic>
    </p:spTree>
    <p:extLst>
      <p:ext uri="{BB962C8B-B14F-4D97-AF65-F5344CB8AC3E}">
        <p14:creationId xmlns:p14="http://schemas.microsoft.com/office/powerpoint/2010/main" val="1506346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6" name="Google Shape;216;p1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6" name="Google Shape;52;p2">
            <a:extLst>
              <a:ext uri="{FF2B5EF4-FFF2-40B4-BE49-F238E27FC236}">
                <a16:creationId xmlns:a16="http://schemas.microsoft.com/office/drawing/2014/main" id="{B869C2E0-9DCF-7263-95E2-892F75AC62BF}"/>
              </a:ext>
            </a:extLst>
          </p:cNvPr>
          <p:cNvPicPr preferRelativeResize="0"/>
          <p:nvPr/>
        </p:nvPicPr>
        <p:blipFill rotWithShape="1">
          <a:blip r:embed="rId3">
            <a:alphaModFix/>
          </a:blip>
          <a:srcRect/>
          <a:stretch/>
        </p:blipFill>
        <p:spPr>
          <a:xfrm>
            <a:off x="970717"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7" name="Google Shape;50;p2">
            <a:extLst>
              <a:ext uri="{FF2B5EF4-FFF2-40B4-BE49-F238E27FC236}">
                <a16:creationId xmlns:a16="http://schemas.microsoft.com/office/drawing/2014/main" id="{D70CED13-2BED-1AA5-D3DC-926D66542304}"/>
              </a:ext>
            </a:extLst>
          </p:cNvPr>
          <p:cNvPicPr preferRelativeResize="0"/>
          <p:nvPr/>
        </p:nvPicPr>
        <p:blipFill rotWithShape="1">
          <a:blip r:embed="rId4">
            <a:alphaModFix/>
          </a:blip>
          <a:srcRect/>
          <a:stretch/>
        </p:blipFill>
        <p:spPr>
          <a:xfrm>
            <a:off x="3776951"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8" name="Google Shape;51;p2">
            <a:extLst>
              <a:ext uri="{FF2B5EF4-FFF2-40B4-BE49-F238E27FC236}">
                <a16:creationId xmlns:a16="http://schemas.microsoft.com/office/drawing/2014/main" id="{FEC7FC7C-9C20-5678-840F-C135C5FB035F}"/>
              </a:ext>
            </a:extLst>
          </p:cNvPr>
          <p:cNvPicPr preferRelativeResize="0"/>
          <p:nvPr/>
        </p:nvPicPr>
        <p:blipFill rotWithShape="1">
          <a:blip r:embed="rId5">
            <a:alphaModFix/>
          </a:blip>
          <a:srcRect/>
          <a:stretch/>
        </p:blipFill>
        <p:spPr>
          <a:xfrm>
            <a:off x="6583186"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sp>
        <p:nvSpPr>
          <p:cNvPr id="10" name="TextBox 9">
            <a:extLst>
              <a:ext uri="{FF2B5EF4-FFF2-40B4-BE49-F238E27FC236}">
                <a16:creationId xmlns:a16="http://schemas.microsoft.com/office/drawing/2014/main" id="{8A713256-6F41-E94A-8D3D-386F6219000C}"/>
              </a:ext>
            </a:extLst>
          </p:cNvPr>
          <p:cNvSpPr txBox="1"/>
          <p:nvPr/>
        </p:nvSpPr>
        <p:spPr>
          <a:xfrm>
            <a:off x="1091609" y="944809"/>
            <a:ext cx="6958203" cy="584775"/>
          </a:xfrm>
          <a:prstGeom prst="rect">
            <a:avLst/>
          </a:prstGeom>
          <a:noFill/>
        </p:spPr>
        <p:txBody>
          <a:bodyPr wrap="square">
            <a:spAutoFit/>
          </a:bodyPr>
          <a:lstStyle/>
          <a:p>
            <a:pPr algn="ctr"/>
            <a:r>
              <a:rPr lang="en" sz="3200" dirty="0">
                <a:solidFill>
                  <a:srgbClr val="31343C"/>
                </a:solidFill>
                <a:latin typeface="Times New Roman"/>
                <a:ea typeface="Times New Roman"/>
                <a:cs typeface="Times New Roman"/>
                <a:sym typeface="Times New Roman"/>
              </a:rPr>
              <a:t>Team Members</a:t>
            </a:r>
            <a:endParaRPr lang="en-IN" sz="3200" dirty="0"/>
          </a:p>
        </p:txBody>
      </p:sp>
      <p:sp>
        <p:nvSpPr>
          <p:cNvPr id="11" name="TextBox 10">
            <a:extLst>
              <a:ext uri="{FF2B5EF4-FFF2-40B4-BE49-F238E27FC236}">
                <a16:creationId xmlns:a16="http://schemas.microsoft.com/office/drawing/2014/main" id="{300DB551-6A9B-9C10-FB65-D310D8E53320}"/>
              </a:ext>
            </a:extLst>
          </p:cNvPr>
          <p:cNvSpPr txBox="1"/>
          <p:nvPr/>
        </p:nvSpPr>
        <p:spPr>
          <a:xfrm>
            <a:off x="-522020" y="3539431"/>
            <a:ext cx="4575572" cy="307777"/>
          </a:xfrm>
          <a:prstGeom prst="rect">
            <a:avLst/>
          </a:prstGeom>
          <a:noFill/>
        </p:spPr>
        <p:txBody>
          <a:bodyPr wrap="square">
            <a:spAutoFit/>
          </a:bodyPr>
          <a:lstStyle/>
          <a:p>
            <a:pPr marL="0" marR="0" lvl="0" indent="0" algn="ctr" rtl="0">
              <a:lnSpc>
                <a:spcPct val="100000"/>
              </a:lnSpc>
              <a:spcBef>
                <a:spcPts val="0"/>
              </a:spcBef>
              <a:spcAft>
                <a:spcPts val="0"/>
              </a:spcAft>
              <a:buClr>
                <a:srgbClr val="000000"/>
              </a:buClr>
              <a:buSzPts val="1200"/>
              <a:buFont typeface="Arial"/>
              <a:buNone/>
            </a:pPr>
            <a:r>
              <a:rPr lang="en-IN" sz="1400" b="1" i="0" u="none" strike="noStrike" cap="none" dirty="0">
                <a:solidFill>
                  <a:schemeClr val="dk1"/>
                </a:solidFill>
                <a:latin typeface="Arial"/>
                <a:ea typeface="Arial"/>
                <a:cs typeface="Arial"/>
                <a:sym typeface="Arial"/>
              </a:rPr>
              <a:t>Sweta Gupta</a:t>
            </a:r>
            <a:endParaRPr lang="en-IN" sz="1400" b="0" i="0" u="none" strike="noStrike" cap="none" dirty="0">
              <a:solidFill>
                <a:schemeClr val="dk2"/>
              </a:solidFill>
              <a:latin typeface="Arial"/>
              <a:ea typeface="Arial"/>
              <a:cs typeface="Arial"/>
              <a:sym typeface="Arial"/>
            </a:endParaRPr>
          </a:p>
        </p:txBody>
      </p:sp>
      <p:sp>
        <p:nvSpPr>
          <p:cNvPr id="12" name="TextBox 11">
            <a:extLst>
              <a:ext uri="{FF2B5EF4-FFF2-40B4-BE49-F238E27FC236}">
                <a16:creationId xmlns:a16="http://schemas.microsoft.com/office/drawing/2014/main" id="{B019EDAA-CB81-DD0A-1F69-CBE91894DF99}"/>
              </a:ext>
            </a:extLst>
          </p:cNvPr>
          <p:cNvSpPr txBox="1"/>
          <p:nvPr/>
        </p:nvSpPr>
        <p:spPr>
          <a:xfrm>
            <a:off x="2152551" y="3539430"/>
            <a:ext cx="4836318" cy="307777"/>
          </a:xfrm>
          <a:prstGeom prst="rect">
            <a:avLst/>
          </a:prstGeom>
          <a:noFill/>
        </p:spPr>
        <p:txBody>
          <a:bodyPr wrap="square">
            <a:spAutoFit/>
          </a:bodyPr>
          <a:lstStyle/>
          <a:p>
            <a:pPr marL="0" marR="0" lvl="0" indent="0" algn="ctr" rtl="0">
              <a:lnSpc>
                <a:spcPct val="100000"/>
              </a:lnSpc>
              <a:spcBef>
                <a:spcPts val="0"/>
              </a:spcBef>
              <a:spcAft>
                <a:spcPts val="0"/>
              </a:spcAft>
              <a:buClr>
                <a:srgbClr val="000000"/>
              </a:buClr>
              <a:buSzPts val="1200"/>
              <a:buFont typeface="Arial"/>
              <a:buNone/>
            </a:pPr>
            <a:r>
              <a:rPr lang="en-IN" sz="1400" b="1" i="0" u="none" strike="noStrike" cap="none" dirty="0">
                <a:solidFill>
                  <a:schemeClr val="dk1"/>
                </a:solidFill>
                <a:latin typeface="Arial"/>
                <a:ea typeface="Arial"/>
                <a:cs typeface="Arial"/>
                <a:sym typeface="Arial"/>
              </a:rPr>
              <a:t>Yash Jobalia</a:t>
            </a:r>
            <a:endParaRPr lang="en-IN" sz="1400" b="0" i="0" u="none" strike="noStrike" cap="none" dirty="0">
              <a:solidFill>
                <a:schemeClr val="dk2"/>
              </a:solidFill>
              <a:latin typeface="Arial"/>
              <a:ea typeface="Arial"/>
              <a:cs typeface="Arial"/>
              <a:sym typeface="Arial"/>
            </a:endParaRPr>
          </a:p>
        </p:txBody>
      </p:sp>
      <p:sp>
        <p:nvSpPr>
          <p:cNvPr id="14" name="TextBox 13">
            <a:extLst>
              <a:ext uri="{FF2B5EF4-FFF2-40B4-BE49-F238E27FC236}">
                <a16:creationId xmlns:a16="http://schemas.microsoft.com/office/drawing/2014/main" id="{791A5EBF-8089-80D0-4FB2-0DA324E60F4F}"/>
              </a:ext>
            </a:extLst>
          </p:cNvPr>
          <p:cNvSpPr txBox="1"/>
          <p:nvPr/>
        </p:nvSpPr>
        <p:spPr>
          <a:xfrm>
            <a:off x="4960076" y="3539430"/>
            <a:ext cx="4836318" cy="307777"/>
          </a:xfrm>
          <a:prstGeom prst="rect">
            <a:avLst/>
          </a:prstGeom>
          <a:noFill/>
        </p:spPr>
        <p:txBody>
          <a:bodyPr wrap="square">
            <a:spAutoFit/>
          </a:bodyPr>
          <a:lstStyle/>
          <a:p>
            <a:pPr marL="0" marR="0" lvl="0" indent="0" algn="ctr" rtl="0">
              <a:lnSpc>
                <a:spcPct val="100000"/>
              </a:lnSpc>
              <a:spcBef>
                <a:spcPts val="0"/>
              </a:spcBef>
              <a:spcAft>
                <a:spcPts val="0"/>
              </a:spcAft>
              <a:buClr>
                <a:srgbClr val="000000"/>
              </a:buClr>
              <a:buSzPts val="1200"/>
              <a:buFont typeface="Arial"/>
              <a:buNone/>
            </a:pPr>
            <a:r>
              <a:rPr lang="en-IN" sz="1400" b="1" i="0" u="none" strike="noStrike" cap="none" dirty="0">
                <a:solidFill>
                  <a:schemeClr val="dk1"/>
                </a:solidFill>
                <a:latin typeface="Arial"/>
                <a:ea typeface="Arial"/>
                <a:cs typeface="Arial"/>
                <a:sym typeface="Arial"/>
              </a:rPr>
              <a:t>Isheet Shetty</a:t>
            </a:r>
            <a:endParaRPr lang="en-IN" sz="1400" b="0" i="0" u="none" strike="noStrike" cap="none" dirty="0">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8236C-F9C3-A20E-A9EC-0942EE4AEA2B}"/>
              </a:ext>
            </a:extLst>
          </p:cNvPr>
          <p:cNvSpPr>
            <a:spLocks noGrp="1"/>
          </p:cNvSpPr>
          <p:nvPr>
            <p:ph type="title"/>
          </p:nvPr>
        </p:nvSpPr>
        <p:spPr/>
        <p:txBody>
          <a:bodyPr/>
          <a:lstStyle/>
          <a:p>
            <a:r>
              <a:rPr lang="en-IN" dirty="0"/>
              <a:t>Extractive Gensim in English</a:t>
            </a:r>
          </a:p>
        </p:txBody>
      </p:sp>
      <p:sp>
        <p:nvSpPr>
          <p:cNvPr id="4" name="Slide Number Placeholder 3">
            <a:extLst>
              <a:ext uri="{FF2B5EF4-FFF2-40B4-BE49-F238E27FC236}">
                <a16:creationId xmlns:a16="http://schemas.microsoft.com/office/drawing/2014/main" id="{A79489DD-4F2E-0A51-79FB-82B0149C62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grpSp>
        <p:nvGrpSpPr>
          <p:cNvPr id="5" name="Google Shape;239;p16">
            <a:extLst>
              <a:ext uri="{FF2B5EF4-FFF2-40B4-BE49-F238E27FC236}">
                <a16:creationId xmlns:a16="http://schemas.microsoft.com/office/drawing/2014/main" id="{58D88FBB-225E-C181-93F0-B3E9BB210988}"/>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FD4A524D-1EC5-D5F6-595C-517C4DD011FA}"/>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30AF8FFD-62EE-D721-8158-7756DB9D6DFE}"/>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71EF6883-2A73-39E6-68EA-33E247F327D9}"/>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6E894011-C9ED-8E31-4872-5A80013057E1}"/>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B866DC87-19D8-2140-3CA2-5FC91FD01827}"/>
              </a:ext>
            </a:extLst>
          </p:cNvPr>
          <p:cNvPicPr>
            <a:picLocks noChangeAspect="1"/>
          </p:cNvPicPr>
          <p:nvPr/>
        </p:nvPicPr>
        <p:blipFill>
          <a:blip r:embed="rId2"/>
          <a:stretch>
            <a:fillRect/>
          </a:stretch>
        </p:blipFill>
        <p:spPr>
          <a:xfrm>
            <a:off x="383227" y="1313343"/>
            <a:ext cx="6572250" cy="3696891"/>
          </a:xfrm>
          <a:prstGeom prst="rect">
            <a:avLst/>
          </a:prstGeom>
        </p:spPr>
      </p:pic>
    </p:spTree>
    <p:extLst>
      <p:ext uri="{BB962C8B-B14F-4D97-AF65-F5344CB8AC3E}">
        <p14:creationId xmlns:p14="http://schemas.microsoft.com/office/powerpoint/2010/main" val="2002490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AF4A-7558-7039-E147-6DDA66C38300}"/>
              </a:ext>
            </a:extLst>
          </p:cNvPr>
          <p:cNvSpPr>
            <a:spLocks noGrp="1"/>
          </p:cNvSpPr>
          <p:nvPr>
            <p:ph type="title"/>
          </p:nvPr>
        </p:nvSpPr>
        <p:spPr/>
        <p:txBody>
          <a:bodyPr/>
          <a:lstStyle/>
          <a:p>
            <a:r>
              <a:rPr lang="en-IN" dirty="0"/>
              <a:t>Extractive Gensim in Marathi</a:t>
            </a:r>
          </a:p>
        </p:txBody>
      </p:sp>
      <p:sp>
        <p:nvSpPr>
          <p:cNvPr id="4" name="Slide Number Placeholder 3">
            <a:extLst>
              <a:ext uri="{FF2B5EF4-FFF2-40B4-BE49-F238E27FC236}">
                <a16:creationId xmlns:a16="http://schemas.microsoft.com/office/drawing/2014/main" id="{D1B372E7-C330-F60B-09F9-24A093E4CCE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6" name="Picture 5">
            <a:extLst>
              <a:ext uri="{FF2B5EF4-FFF2-40B4-BE49-F238E27FC236}">
                <a16:creationId xmlns:a16="http://schemas.microsoft.com/office/drawing/2014/main" id="{38F9D837-9C61-082F-2D0A-3A28B5F51B6C}"/>
              </a:ext>
            </a:extLst>
          </p:cNvPr>
          <p:cNvPicPr>
            <a:picLocks noChangeAspect="1"/>
          </p:cNvPicPr>
          <p:nvPr/>
        </p:nvPicPr>
        <p:blipFill>
          <a:blip r:embed="rId2"/>
          <a:stretch>
            <a:fillRect/>
          </a:stretch>
        </p:blipFill>
        <p:spPr>
          <a:xfrm>
            <a:off x="400050" y="1371742"/>
            <a:ext cx="6365081" cy="3580358"/>
          </a:xfrm>
          <a:prstGeom prst="rect">
            <a:avLst/>
          </a:prstGeom>
        </p:spPr>
      </p:pic>
      <p:grpSp>
        <p:nvGrpSpPr>
          <p:cNvPr id="7" name="Google Shape;239;p16">
            <a:extLst>
              <a:ext uri="{FF2B5EF4-FFF2-40B4-BE49-F238E27FC236}">
                <a16:creationId xmlns:a16="http://schemas.microsoft.com/office/drawing/2014/main" id="{4534FBF0-29B4-96E5-630D-41B73352163D}"/>
              </a:ext>
            </a:extLst>
          </p:cNvPr>
          <p:cNvGrpSpPr/>
          <p:nvPr/>
        </p:nvGrpSpPr>
        <p:grpSpPr>
          <a:xfrm>
            <a:off x="225066" y="590922"/>
            <a:ext cx="369505" cy="369505"/>
            <a:chOff x="2594050" y="1631825"/>
            <a:chExt cx="439625" cy="439625"/>
          </a:xfrm>
        </p:grpSpPr>
        <p:sp>
          <p:nvSpPr>
            <p:cNvPr id="8" name="Google Shape;240;p16">
              <a:extLst>
                <a:ext uri="{FF2B5EF4-FFF2-40B4-BE49-F238E27FC236}">
                  <a16:creationId xmlns:a16="http://schemas.microsoft.com/office/drawing/2014/main" id="{07D81959-EAC5-7927-8BA9-9E60E06A56F1}"/>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1;p16">
              <a:extLst>
                <a:ext uri="{FF2B5EF4-FFF2-40B4-BE49-F238E27FC236}">
                  <a16:creationId xmlns:a16="http://schemas.microsoft.com/office/drawing/2014/main" id="{6971E19B-773A-8423-7D0D-C028B969BC65}"/>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2;p16">
              <a:extLst>
                <a:ext uri="{FF2B5EF4-FFF2-40B4-BE49-F238E27FC236}">
                  <a16:creationId xmlns:a16="http://schemas.microsoft.com/office/drawing/2014/main" id="{3804BA64-6E9D-7333-2EC5-B2593E451128}"/>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3;p16">
              <a:extLst>
                <a:ext uri="{FF2B5EF4-FFF2-40B4-BE49-F238E27FC236}">
                  <a16:creationId xmlns:a16="http://schemas.microsoft.com/office/drawing/2014/main" id="{96E3B1FA-62C2-FE4B-D9EC-DE547C677E6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2232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A1954-7B63-9791-C7DC-B53BCC626CBE}"/>
              </a:ext>
            </a:extLst>
          </p:cNvPr>
          <p:cNvSpPr>
            <a:spLocks noGrp="1"/>
          </p:cNvSpPr>
          <p:nvPr>
            <p:ph type="title"/>
          </p:nvPr>
        </p:nvSpPr>
        <p:spPr/>
        <p:txBody>
          <a:bodyPr/>
          <a:lstStyle/>
          <a:p>
            <a:r>
              <a:rPr lang="en-IN" dirty="0"/>
              <a:t>Extractive Using Pegasus (Audio)</a:t>
            </a:r>
          </a:p>
        </p:txBody>
      </p:sp>
      <p:sp>
        <p:nvSpPr>
          <p:cNvPr id="4" name="Slide Number Placeholder 3">
            <a:extLst>
              <a:ext uri="{FF2B5EF4-FFF2-40B4-BE49-F238E27FC236}">
                <a16:creationId xmlns:a16="http://schemas.microsoft.com/office/drawing/2014/main" id="{32B1B661-FBD7-B072-9A0D-88B4DF9C83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6" name="Picture 5">
            <a:extLst>
              <a:ext uri="{FF2B5EF4-FFF2-40B4-BE49-F238E27FC236}">
                <a16:creationId xmlns:a16="http://schemas.microsoft.com/office/drawing/2014/main" id="{8E9449BB-0284-9D8C-5716-B7C38269629B}"/>
              </a:ext>
            </a:extLst>
          </p:cNvPr>
          <p:cNvPicPr>
            <a:picLocks noChangeAspect="1"/>
          </p:cNvPicPr>
          <p:nvPr/>
        </p:nvPicPr>
        <p:blipFill>
          <a:blip r:embed="rId2"/>
          <a:stretch>
            <a:fillRect/>
          </a:stretch>
        </p:blipFill>
        <p:spPr>
          <a:xfrm>
            <a:off x="400051" y="1363706"/>
            <a:ext cx="6379368" cy="3588394"/>
          </a:xfrm>
          <a:prstGeom prst="rect">
            <a:avLst/>
          </a:prstGeom>
        </p:spPr>
      </p:pic>
      <p:grpSp>
        <p:nvGrpSpPr>
          <p:cNvPr id="7" name="Google Shape;239;p16">
            <a:extLst>
              <a:ext uri="{FF2B5EF4-FFF2-40B4-BE49-F238E27FC236}">
                <a16:creationId xmlns:a16="http://schemas.microsoft.com/office/drawing/2014/main" id="{8E189DA5-816D-9F2B-4234-CA0A2A7FB789}"/>
              </a:ext>
            </a:extLst>
          </p:cNvPr>
          <p:cNvGrpSpPr/>
          <p:nvPr/>
        </p:nvGrpSpPr>
        <p:grpSpPr>
          <a:xfrm>
            <a:off x="225066" y="590922"/>
            <a:ext cx="369505" cy="369505"/>
            <a:chOff x="2594050" y="1631825"/>
            <a:chExt cx="439625" cy="439625"/>
          </a:xfrm>
        </p:grpSpPr>
        <p:sp>
          <p:nvSpPr>
            <p:cNvPr id="8" name="Google Shape;240;p16">
              <a:extLst>
                <a:ext uri="{FF2B5EF4-FFF2-40B4-BE49-F238E27FC236}">
                  <a16:creationId xmlns:a16="http://schemas.microsoft.com/office/drawing/2014/main" id="{F690C934-204A-030C-856F-CD5DBA027CF3}"/>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1;p16">
              <a:extLst>
                <a:ext uri="{FF2B5EF4-FFF2-40B4-BE49-F238E27FC236}">
                  <a16:creationId xmlns:a16="http://schemas.microsoft.com/office/drawing/2014/main" id="{F1B14346-01F6-A3AF-B686-2D5EA14685D2}"/>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2;p16">
              <a:extLst>
                <a:ext uri="{FF2B5EF4-FFF2-40B4-BE49-F238E27FC236}">
                  <a16:creationId xmlns:a16="http://schemas.microsoft.com/office/drawing/2014/main" id="{3D1C0AD7-0571-805C-8165-BBC2339F92B3}"/>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3;p16">
              <a:extLst>
                <a:ext uri="{FF2B5EF4-FFF2-40B4-BE49-F238E27FC236}">
                  <a16:creationId xmlns:a16="http://schemas.microsoft.com/office/drawing/2014/main" id="{09874C3B-F21E-C045-26AA-C7613F0E8AA0}"/>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6184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8324-60AB-A110-9EB1-ABFC5FC3A62F}"/>
              </a:ext>
            </a:extLst>
          </p:cNvPr>
          <p:cNvSpPr>
            <a:spLocks noGrp="1"/>
          </p:cNvSpPr>
          <p:nvPr>
            <p:ph type="title"/>
          </p:nvPr>
        </p:nvSpPr>
        <p:spPr/>
        <p:txBody>
          <a:bodyPr/>
          <a:lstStyle/>
          <a:p>
            <a:r>
              <a:rPr lang="en-IN" dirty="0"/>
              <a:t>Extractive Using Rule Based</a:t>
            </a:r>
          </a:p>
        </p:txBody>
      </p:sp>
      <p:sp>
        <p:nvSpPr>
          <p:cNvPr id="4" name="Slide Number Placeholder 3">
            <a:extLst>
              <a:ext uri="{FF2B5EF4-FFF2-40B4-BE49-F238E27FC236}">
                <a16:creationId xmlns:a16="http://schemas.microsoft.com/office/drawing/2014/main" id="{C88C39AD-97CB-6153-6931-9EC292C4AAF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grpSp>
        <p:nvGrpSpPr>
          <p:cNvPr id="5" name="Google Shape;239;p16">
            <a:extLst>
              <a:ext uri="{FF2B5EF4-FFF2-40B4-BE49-F238E27FC236}">
                <a16:creationId xmlns:a16="http://schemas.microsoft.com/office/drawing/2014/main" id="{E80D5CCE-C2A9-9395-E356-C87383BC4456}"/>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4A3AB619-8A87-915B-9C3F-4275156BFB6F}"/>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F9B8EF89-352B-6B00-95BB-75E877080FEF}"/>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C206F209-C2EF-C111-A853-EAC81D29C4C7}"/>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04C8E90C-ED80-2FA8-8FD1-1B78F61AC63E}"/>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14B8A508-923A-6B3E-B059-8505A6A93E04}"/>
              </a:ext>
            </a:extLst>
          </p:cNvPr>
          <p:cNvPicPr>
            <a:picLocks noChangeAspect="1"/>
          </p:cNvPicPr>
          <p:nvPr/>
        </p:nvPicPr>
        <p:blipFill>
          <a:blip r:embed="rId2"/>
          <a:stretch>
            <a:fillRect/>
          </a:stretch>
        </p:blipFill>
        <p:spPr>
          <a:xfrm>
            <a:off x="383227" y="1313343"/>
            <a:ext cx="6557963" cy="3688854"/>
          </a:xfrm>
          <a:prstGeom prst="rect">
            <a:avLst/>
          </a:prstGeom>
        </p:spPr>
      </p:pic>
    </p:spTree>
    <p:extLst>
      <p:ext uri="{BB962C8B-B14F-4D97-AF65-F5344CB8AC3E}">
        <p14:creationId xmlns:p14="http://schemas.microsoft.com/office/powerpoint/2010/main" val="30205653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00E93-F518-F210-9A13-043DA422C48C}"/>
              </a:ext>
            </a:extLst>
          </p:cNvPr>
          <p:cNvSpPr>
            <a:spLocks noGrp="1"/>
          </p:cNvSpPr>
          <p:nvPr>
            <p:ph type="title"/>
          </p:nvPr>
        </p:nvSpPr>
        <p:spPr/>
        <p:txBody>
          <a:bodyPr/>
          <a:lstStyle/>
          <a:p>
            <a:r>
              <a:rPr lang="en-IN" dirty="0"/>
              <a:t>Extractive Using Text Rank</a:t>
            </a:r>
          </a:p>
        </p:txBody>
      </p:sp>
      <p:sp>
        <p:nvSpPr>
          <p:cNvPr id="4" name="Slide Number Placeholder 3">
            <a:extLst>
              <a:ext uri="{FF2B5EF4-FFF2-40B4-BE49-F238E27FC236}">
                <a16:creationId xmlns:a16="http://schemas.microsoft.com/office/drawing/2014/main" id="{C68D5174-6815-4659-BC9D-FC8631096A0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grpSp>
        <p:nvGrpSpPr>
          <p:cNvPr id="5" name="Google Shape;239;p16">
            <a:extLst>
              <a:ext uri="{FF2B5EF4-FFF2-40B4-BE49-F238E27FC236}">
                <a16:creationId xmlns:a16="http://schemas.microsoft.com/office/drawing/2014/main" id="{6D4BDA6D-CA1A-8B2C-95D4-CE8D04F15B5F}"/>
              </a:ext>
            </a:extLst>
          </p:cNvPr>
          <p:cNvGrpSpPr/>
          <p:nvPr/>
        </p:nvGrpSpPr>
        <p:grpSpPr>
          <a:xfrm>
            <a:off x="225066" y="590922"/>
            <a:ext cx="369505" cy="369505"/>
            <a:chOff x="2594050" y="1631825"/>
            <a:chExt cx="439625" cy="439625"/>
          </a:xfrm>
        </p:grpSpPr>
        <p:sp>
          <p:nvSpPr>
            <p:cNvPr id="6" name="Google Shape;240;p16">
              <a:extLst>
                <a:ext uri="{FF2B5EF4-FFF2-40B4-BE49-F238E27FC236}">
                  <a16:creationId xmlns:a16="http://schemas.microsoft.com/office/drawing/2014/main" id="{3D5982FB-06F3-39D9-2ECB-5DB5A0D99460}"/>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1;p16">
              <a:extLst>
                <a:ext uri="{FF2B5EF4-FFF2-40B4-BE49-F238E27FC236}">
                  <a16:creationId xmlns:a16="http://schemas.microsoft.com/office/drawing/2014/main" id="{7998F7CD-67A1-0A46-0150-2D4744CAB65B}"/>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2;p16">
              <a:extLst>
                <a:ext uri="{FF2B5EF4-FFF2-40B4-BE49-F238E27FC236}">
                  <a16:creationId xmlns:a16="http://schemas.microsoft.com/office/drawing/2014/main" id="{52347138-C61E-ABC7-88F0-28F0A5BDC312}"/>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3;p16">
              <a:extLst>
                <a:ext uri="{FF2B5EF4-FFF2-40B4-BE49-F238E27FC236}">
                  <a16:creationId xmlns:a16="http://schemas.microsoft.com/office/drawing/2014/main" id="{5F5A33CE-2ADC-B1FE-22BE-115F18E8E2F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7A8DF052-0BE5-7C8D-82E1-DB8056C44BB1}"/>
              </a:ext>
            </a:extLst>
          </p:cNvPr>
          <p:cNvPicPr>
            <a:picLocks noChangeAspect="1"/>
          </p:cNvPicPr>
          <p:nvPr/>
        </p:nvPicPr>
        <p:blipFill>
          <a:blip r:embed="rId2"/>
          <a:stretch>
            <a:fillRect/>
          </a:stretch>
        </p:blipFill>
        <p:spPr>
          <a:xfrm>
            <a:off x="441558" y="1325146"/>
            <a:ext cx="6447919" cy="3626954"/>
          </a:xfrm>
          <a:prstGeom prst="rect">
            <a:avLst/>
          </a:prstGeom>
        </p:spPr>
      </p:pic>
    </p:spTree>
    <p:extLst>
      <p:ext uri="{BB962C8B-B14F-4D97-AF65-F5344CB8AC3E}">
        <p14:creationId xmlns:p14="http://schemas.microsoft.com/office/powerpoint/2010/main" val="3223794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3F7BF-D628-1CCC-E1C8-BCA5BE2A2AED}"/>
              </a:ext>
            </a:extLst>
          </p:cNvPr>
          <p:cNvSpPr>
            <a:spLocks noGrp="1"/>
          </p:cNvSpPr>
          <p:nvPr>
            <p:ph type="title"/>
          </p:nvPr>
        </p:nvSpPr>
        <p:spPr/>
        <p:txBody>
          <a:bodyPr/>
          <a:lstStyle/>
          <a:p>
            <a:r>
              <a:rPr lang="en-IN" dirty="0"/>
              <a:t>Results and </a:t>
            </a:r>
            <a:r>
              <a:rPr lang="en-IN" dirty="0" err="1"/>
              <a:t>Dicsussions</a:t>
            </a:r>
            <a:endParaRPr lang="en-IN" dirty="0"/>
          </a:p>
        </p:txBody>
      </p:sp>
      <p:sp>
        <p:nvSpPr>
          <p:cNvPr id="3" name="Text Placeholder 2">
            <a:extLst>
              <a:ext uri="{FF2B5EF4-FFF2-40B4-BE49-F238E27FC236}">
                <a16:creationId xmlns:a16="http://schemas.microsoft.com/office/drawing/2014/main" id="{BBF24164-07D5-9AE8-DB0D-EA2638ED1055}"/>
              </a:ext>
            </a:extLst>
          </p:cNvPr>
          <p:cNvSpPr>
            <a:spLocks noGrp="1"/>
          </p:cNvSpPr>
          <p:nvPr>
            <p:ph type="body" idx="1"/>
          </p:nvPr>
        </p:nvSpPr>
        <p:spPr>
          <a:xfrm>
            <a:off x="64180" y="1370213"/>
            <a:ext cx="8308295" cy="3145500"/>
          </a:xfrm>
        </p:spPr>
        <p:txBody>
          <a:bodyPr/>
          <a:lstStyle/>
          <a:p>
            <a:r>
              <a:rPr lang="en-IN" sz="1200" dirty="0">
                <a:latin typeface="+mn-lt"/>
                <a:cs typeface="Arial"/>
                <a:sym typeface="Arial"/>
              </a:rPr>
              <a:t>abs Pegasus head    (back to future text)           1000 words          22s              with audio  English</a:t>
            </a:r>
          </a:p>
          <a:p>
            <a:r>
              <a:rPr lang="en-IN" sz="1200" dirty="0">
                <a:latin typeface="+mn-lt"/>
                <a:cs typeface="Arial"/>
                <a:sym typeface="Arial"/>
              </a:rPr>
              <a:t>abs Pegasus summary (back to future text)      1000 words           40s              with audio  English</a:t>
            </a:r>
          </a:p>
          <a:p>
            <a:r>
              <a:rPr lang="en-IN" sz="1200" dirty="0">
                <a:latin typeface="+mn-lt"/>
                <a:cs typeface="Arial"/>
                <a:sym typeface="Arial"/>
              </a:rPr>
              <a:t>Ext Gensim 0.2      (speech.wav)                          1min25secs      35s              with audio  English</a:t>
            </a:r>
          </a:p>
          <a:p>
            <a:r>
              <a:rPr lang="en-IN" sz="1200" dirty="0">
                <a:latin typeface="+mn-lt"/>
                <a:cs typeface="Arial"/>
                <a:sym typeface="Arial"/>
              </a:rPr>
              <a:t>Ext Rule Based       (assignment.pdf)       	1074 words 	      10s 	  with audio  English</a:t>
            </a:r>
          </a:p>
          <a:p>
            <a:r>
              <a:rPr lang="en-IN" sz="1200" dirty="0">
                <a:latin typeface="+mn-lt"/>
                <a:cs typeface="Arial"/>
                <a:sym typeface="Arial"/>
              </a:rPr>
              <a:t>Ext Text Rank       (SOP.docx)            	1164 words 	      10s 	  with audio  Hindi</a:t>
            </a:r>
          </a:p>
          <a:p>
            <a:r>
              <a:rPr lang="en-IN" sz="1200" dirty="0">
                <a:latin typeface="+mn-lt"/>
                <a:cs typeface="Arial"/>
                <a:sym typeface="Arial"/>
              </a:rPr>
              <a:t>Ext Pegasus         (health.wav)          	7mins                  4mins30 secs to convert to text 					    	      30s                  summary no audio</a:t>
            </a:r>
          </a:p>
          <a:p>
            <a:r>
              <a:rPr lang="en-IN" sz="1200" dirty="0">
                <a:latin typeface="+mn-lt"/>
                <a:cs typeface="Arial"/>
                <a:sym typeface="Arial"/>
              </a:rPr>
              <a:t>Ext Pegasus         (health.wav)          	7mins                 4mins30 secs to convert to text 						     30s 10s summary 10s Marathi audio</a:t>
            </a:r>
          </a:p>
          <a:p>
            <a:r>
              <a:rPr lang="en-IN" sz="1200" dirty="0">
                <a:latin typeface="+mn-lt"/>
                <a:cs typeface="Arial"/>
                <a:sym typeface="Arial"/>
              </a:rPr>
              <a:t>Ext Gensim          (mkbhd.wav)           	18mins     	      10mins30secs to convert to text                     					    45secs summary 10s English Audio</a:t>
            </a:r>
          </a:p>
        </p:txBody>
      </p:sp>
      <p:sp>
        <p:nvSpPr>
          <p:cNvPr id="4" name="Slide Number Placeholder 3">
            <a:extLst>
              <a:ext uri="{FF2B5EF4-FFF2-40B4-BE49-F238E27FC236}">
                <a16:creationId xmlns:a16="http://schemas.microsoft.com/office/drawing/2014/main" id="{F431FCB1-7A2E-4B4D-2322-96611F8D33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23524016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935D-1466-9D81-7E54-127A3C3DA4D2}"/>
              </a:ext>
            </a:extLst>
          </p:cNvPr>
          <p:cNvSpPr>
            <a:spLocks noGrp="1"/>
          </p:cNvSpPr>
          <p:nvPr>
            <p:ph type="title"/>
          </p:nvPr>
        </p:nvSpPr>
        <p:spPr/>
        <p:txBody>
          <a:bodyPr/>
          <a:lstStyle/>
          <a:p>
            <a:r>
              <a:rPr lang="en-IN" dirty="0"/>
              <a:t>Comparison of models 5940 words</a:t>
            </a:r>
          </a:p>
        </p:txBody>
      </p:sp>
      <p:sp>
        <p:nvSpPr>
          <p:cNvPr id="4" name="Slide Number Placeholder 3">
            <a:extLst>
              <a:ext uri="{FF2B5EF4-FFF2-40B4-BE49-F238E27FC236}">
                <a16:creationId xmlns:a16="http://schemas.microsoft.com/office/drawing/2014/main" id="{DDB9C93F-565A-E668-A8DE-76B127008C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graphicFrame>
        <p:nvGraphicFramePr>
          <p:cNvPr id="5" name="Table 4">
            <a:extLst>
              <a:ext uri="{FF2B5EF4-FFF2-40B4-BE49-F238E27FC236}">
                <a16:creationId xmlns:a16="http://schemas.microsoft.com/office/drawing/2014/main" id="{F32D197E-0461-E1E4-A492-FAF267B6A2F5}"/>
              </a:ext>
            </a:extLst>
          </p:cNvPr>
          <p:cNvGraphicFramePr>
            <a:graphicFrameLocks noGrp="1"/>
          </p:cNvGraphicFramePr>
          <p:nvPr>
            <p:extLst>
              <p:ext uri="{D42A27DB-BD31-4B8C-83A1-F6EECF244321}">
                <p14:modId xmlns:p14="http://schemas.microsoft.com/office/powerpoint/2010/main" val="553052945"/>
              </p:ext>
            </p:extLst>
          </p:nvPr>
        </p:nvGraphicFramePr>
        <p:xfrm>
          <a:off x="659219" y="1559442"/>
          <a:ext cx="6365358" cy="3407700"/>
        </p:xfrm>
        <a:graphic>
          <a:graphicData uri="http://schemas.openxmlformats.org/drawingml/2006/table">
            <a:tbl>
              <a:tblPr firstRow="1" bandRow="1"/>
              <a:tblGrid>
                <a:gridCol w="2121786">
                  <a:extLst>
                    <a:ext uri="{9D8B030D-6E8A-4147-A177-3AD203B41FA5}">
                      <a16:colId xmlns:a16="http://schemas.microsoft.com/office/drawing/2014/main" val="401693017"/>
                    </a:ext>
                  </a:extLst>
                </a:gridCol>
                <a:gridCol w="2121786">
                  <a:extLst>
                    <a:ext uri="{9D8B030D-6E8A-4147-A177-3AD203B41FA5}">
                      <a16:colId xmlns:a16="http://schemas.microsoft.com/office/drawing/2014/main" val="3969913540"/>
                    </a:ext>
                  </a:extLst>
                </a:gridCol>
                <a:gridCol w="2121786">
                  <a:extLst>
                    <a:ext uri="{9D8B030D-6E8A-4147-A177-3AD203B41FA5}">
                      <a16:colId xmlns:a16="http://schemas.microsoft.com/office/drawing/2014/main" val="1290043449"/>
                    </a:ext>
                  </a:extLst>
                </a:gridCol>
              </a:tblGrid>
              <a:tr h="408450">
                <a:tc>
                  <a:txBody>
                    <a:bodyPr/>
                    <a:lstStyle/>
                    <a:p>
                      <a:pPr algn="ctr"/>
                      <a:r>
                        <a:rPr lang="en-IN" dirty="0">
                          <a:solidFill>
                            <a:schemeClr val="accent2"/>
                          </a:solidFill>
                        </a:rPr>
                        <a:t>Models</a:t>
                      </a:r>
                    </a:p>
                  </a:txBody>
                  <a:tcPr/>
                </a:tc>
                <a:tc>
                  <a:txBody>
                    <a:bodyPr/>
                    <a:lstStyle/>
                    <a:p>
                      <a:pPr algn="ctr"/>
                      <a:r>
                        <a:rPr lang="en-IN" dirty="0">
                          <a:solidFill>
                            <a:schemeClr val="accent2"/>
                          </a:solidFill>
                        </a:rPr>
                        <a:t>Method</a:t>
                      </a:r>
                    </a:p>
                  </a:txBody>
                  <a:tcPr/>
                </a:tc>
                <a:tc>
                  <a:txBody>
                    <a:bodyPr/>
                    <a:lstStyle/>
                    <a:p>
                      <a:pPr algn="ctr"/>
                      <a:r>
                        <a:rPr lang="en-IN" dirty="0">
                          <a:solidFill>
                            <a:schemeClr val="accent2"/>
                          </a:solidFill>
                        </a:rPr>
                        <a:t>Output(word count)</a:t>
                      </a:r>
                    </a:p>
                  </a:txBody>
                  <a:tcPr/>
                </a:tc>
                <a:extLst>
                  <a:ext uri="{0D108BD9-81ED-4DB2-BD59-A6C34878D82A}">
                    <a16:rowId xmlns:a16="http://schemas.microsoft.com/office/drawing/2014/main" val="1168678458"/>
                  </a:ext>
                </a:extLst>
              </a:tr>
              <a:tr h="408450">
                <a:tc>
                  <a:txBody>
                    <a:bodyPr/>
                    <a:lstStyle/>
                    <a:p>
                      <a:r>
                        <a:rPr lang="en-IN" dirty="0"/>
                        <a:t>Pegasus (xsum)</a:t>
                      </a:r>
                    </a:p>
                  </a:txBody>
                  <a:tcPr/>
                </a:tc>
                <a:tc>
                  <a:txBody>
                    <a:bodyPr/>
                    <a:lstStyle/>
                    <a:p>
                      <a:r>
                        <a:rPr lang="en-IN" dirty="0"/>
                        <a:t>Abstractive</a:t>
                      </a:r>
                    </a:p>
                  </a:txBody>
                  <a:tcPr/>
                </a:tc>
                <a:tc>
                  <a:txBody>
                    <a:bodyPr/>
                    <a:lstStyle/>
                    <a:p>
                      <a:r>
                        <a:rPr lang="en-IN" dirty="0"/>
                        <a:t>96</a:t>
                      </a:r>
                    </a:p>
                  </a:txBody>
                  <a:tcPr/>
                </a:tc>
                <a:extLst>
                  <a:ext uri="{0D108BD9-81ED-4DB2-BD59-A6C34878D82A}">
                    <a16:rowId xmlns:a16="http://schemas.microsoft.com/office/drawing/2014/main" val="1833317895"/>
                  </a:ext>
                </a:extLst>
              </a:tr>
              <a:tr h="488750">
                <a:tc>
                  <a:txBody>
                    <a:bodyPr/>
                    <a:lstStyle/>
                    <a:p>
                      <a:r>
                        <a:rPr lang="en-IN" dirty="0"/>
                        <a:t>Pegasus(Large)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711</a:t>
                      </a:r>
                    </a:p>
                  </a:txBody>
                  <a:tcPr/>
                </a:tc>
                <a:extLst>
                  <a:ext uri="{0D108BD9-81ED-4DB2-BD59-A6C34878D82A}">
                    <a16:rowId xmlns:a16="http://schemas.microsoft.com/office/drawing/2014/main" val="228647120"/>
                  </a:ext>
                </a:extLst>
              </a:tr>
              <a:tr h="488750">
                <a:tc>
                  <a:txBody>
                    <a:bodyPr/>
                    <a:lstStyle/>
                    <a:p>
                      <a:r>
                        <a:rPr lang="en-IN" dirty="0"/>
                        <a:t>Pegasus(reddit)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Abstractive</a:t>
                      </a:r>
                    </a:p>
                    <a:p>
                      <a:endParaRPr lang="en-IN" dirty="0"/>
                    </a:p>
                  </a:txBody>
                  <a:tcPr/>
                </a:tc>
                <a:tc>
                  <a:txBody>
                    <a:bodyPr/>
                    <a:lstStyle/>
                    <a:p>
                      <a:r>
                        <a:rPr lang="en-IN" dirty="0"/>
                        <a:t>174</a:t>
                      </a:r>
                    </a:p>
                  </a:txBody>
                  <a:tcPr/>
                </a:tc>
                <a:extLst>
                  <a:ext uri="{0D108BD9-81ED-4DB2-BD59-A6C34878D82A}">
                    <a16:rowId xmlns:a16="http://schemas.microsoft.com/office/drawing/2014/main" val="4127901592"/>
                  </a:ext>
                </a:extLst>
              </a:tr>
              <a:tr h="488750">
                <a:tc>
                  <a:txBody>
                    <a:bodyPr/>
                    <a:lstStyle/>
                    <a:p>
                      <a:r>
                        <a:rPr lang="en-IN" dirty="0"/>
                        <a:t>Gensim</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Ratio : 0.2=1545</a:t>
                      </a:r>
                    </a:p>
                    <a:p>
                      <a:r>
                        <a:rPr lang="en-IN" dirty="0"/>
                        <a:t>0.3=2298</a:t>
                      </a:r>
                    </a:p>
                  </a:txBody>
                  <a:tcPr/>
                </a:tc>
                <a:extLst>
                  <a:ext uri="{0D108BD9-81ED-4DB2-BD59-A6C34878D82A}">
                    <a16:rowId xmlns:a16="http://schemas.microsoft.com/office/drawing/2014/main" val="3498409005"/>
                  </a:ext>
                </a:extLst>
              </a:tr>
              <a:tr h="488750">
                <a:tc>
                  <a:txBody>
                    <a:bodyPr/>
                    <a:lstStyle/>
                    <a:p>
                      <a:r>
                        <a:rPr lang="en-IN" dirty="0"/>
                        <a:t>Rule Based</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Depends on sentences</a:t>
                      </a:r>
                    </a:p>
                  </a:txBody>
                  <a:tcPr/>
                </a:tc>
                <a:extLst>
                  <a:ext uri="{0D108BD9-81ED-4DB2-BD59-A6C34878D82A}">
                    <a16:rowId xmlns:a16="http://schemas.microsoft.com/office/drawing/2014/main" val="266858737"/>
                  </a:ext>
                </a:extLst>
              </a:tr>
              <a:tr h="488750">
                <a:tc>
                  <a:txBody>
                    <a:bodyPr/>
                    <a:lstStyle/>
                    <a:p>
                      <a:r>
                        <a:rPr lang="en-IN" dirty="0"/>
                        <a:t>Text Rank</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Input Top-3= 490</a:t>
                      </a:r>
                    </a:p>
                  </a:txBody>
                  <a:tcPr/>
                </a:tc>
                <a:extLst>
                  <a:ext uri="{0D108BD9-81ED-4DB2-BD59-A6C34878D82A}">
                    <a16:rowId xmlns:a16="http://schemas.microsoft.com/office/drawing/2014/main" val="3825061095"/>
                  </a:ext>
                </a:extLst>
              </a:tr>
            </a:tbl>
          </a:graphicData>
        </a:graphic>
      </p:graphicFrame>
    </p:spTree>
    <p:extLst>
      <p:ext uri="{BB962C8B-B14F-4D97-AF65-F5344CB8AC3E}">
        <p14:creationId xmlns:p14="http://schemas.microsoft.com/office/powerpoint/2010/main" val="6225849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40"/>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SWOT ANALYSIS</a:t>
            </a:r>
            <a:endParaRPr/>
          </a:p>
        </p:txBody>
      </p:sp>
      <p:sp>
        <p:nvSpPr>
          <p:cNvPr id="649" name="Google Shape;649;p4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650" name="Google Shape;650;p40"/>
          <p:cNvSpPr/>
          <p:nvPr/>
        </p:nvSpPr>
        <p:spPr>
          <a:xfrm>
            <a:off x="874500" y="1439825"/>
            <a:ext cx="3630600" cy="13677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dirty="0">
                <a:solidFill>
                  <a:schemeClr val="dk1"/>
                </a:solidFill>
                <a:latin typeface="Roboto Condensed"/>
                <a:ea typeface="Roboto Condensed"/>
                <a:cs typeface="Roboto Condensed"/>
                <a:sym typeface="Roboto Condensed"/>
              </a:rPr>
              <a:t>STRENGTHS</a:t>
            </a:r>
          </a:p>
          <a:p>
            <a:pPr>
              <a:spcBef>
                <a:spcPts val="600"/>
              </a:spcBef>
              <a:spcAft>
                <a:spcPts val="600"/>
              </a:spcAft>
            </a:pPr>
            <a:r>
              <a:rPr lang="en-IN" sz="1400" dirty="0"/>
              <a:t>Speech Summarizer and user has the ability to select the summarization method and its length.</a:t>
            </a:r>
          </a:p>
          <a:p>
            <a:pPr marL="0" lvl="0" indent="0" algn="l" rtl="0">
              <a:spcBef>
                <a:spcPts val="600"/>
              </a:spcBef>
              <a:spcAft>
                <a:spcPts val="600"/>
              </a:spcAft>
              <a:buNone/>
            </a:pPr>
            <a:endParaRPr lang="en-US" dirty="0">
              <a:solidFill>
                <a:schemeClr val="dk1"/>
              </a:solidFill>
              <a:latin typeface="Roboto Condensed"/>
              <a:ea typeface="Roboto Condensed"/>
              <a:cs typeface="Roboto Condensed"/>
              <a:sym typeface="Roboto Condensed"/>
            </a:endParaRPr>
          </a:p>
        </p:txBody>
      </p:sp>
      <p:sp>
        <p:nvSpPr>
          <p:cNvPr id="651" name="Google Shape;651;p40"/>
          <p:cNvSpPr/>
          <p:nvPr/>
        </p:nvSpPr>
        <p:spPr>
          <a:xfrm>
            <a:off x="4655165" y="1439825"/>
            <a:ext cx="3630600" cy="13677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dirty="0">
                <a:solidFill>
                  <a:schemeClr val="dk1"/>
                </a:solidFill>
                <a:latin typeface="Roboto Condensed"/>
                <a:ea typeface="Roboto Condensed"/>
                <a:cs typeface="Roboto Condensed"/>
                <a:sym typeface="Roboto Condensed"/>
              </a:rPr>
              <a:t>WEAKNESSES</a:t>
            </a:r>
            <a:endParaRPr b="1" dirty="0">
              <a:solidFill>
                <a:schemeClr val="dk1"/>
              </a:solidFill>
              <a:latin typeface="Roboto Condensed"/>
              <a:ea typeface="Roboto Condensed"/>
              <a:cs typeface="Roboto Condensed"/>
              <a:sym typeface="Roboto Condensed"/>
            </a:endParaRPr>
          </a:p>
          <a:p>
            <a:pPr algn="r">
              <a:spcBef>
                <a:spcPts val="600"/>
              </a:spcBef>
              <a:spcAft>
                <a:spcPts val="600"/>
              </a:spcAft>
            </a:pPr>
            <a:r>
              <a:rPr lang="en-IN" sz="1400" dirty="0"/>
              <a:t>In abstractive methods, the accuracy may vary.</a:t>
            </a:r>
          </a:p>
          <a:p>
            <a:pPr marL="0" lvl="0" indent="0" algn="r" rtl="0">
              <a:spcBef>
                <a:spcPts val="600"/>
              </a:spcBef>
              <a:spcAft>
                <a:spcPts val="600"/>
              </a:spcAft>
              <a:buNone/>
            </a:pPr>
            <a:endParaRPr dirty="0">
              <a:solidFill>
                <a:schemeClr val="dk1"/>
              </a:solidFill>
              <a:latin typeface="Roboto Condensed"/>
              <a:ea typeface="Roboto Condensed"/>
              <a:cs typeface="Roboto Condensed"/>
              <a:sym typeface="Roboto Condensed"/>
            </a:endParaRPr>
          </a:p>
        </p:txBody>
      </p:sp>
      <p:sp>
        <p:nvSpPr>
          <p:cNvPr id="652" name="Google Shape;652;p40"/>
          <p:cNvSpPr/>
          <p:nvPr/>
        </p:nvSpPr>
        <p:spPr>
          <a:xfrm>
            <a:off x="874500" y="2957597"/>
            <a:ext cx="3630600" cy="13677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dirty="0">
              <a:solidFill>
                <a:schemeClr val="dk1"/>
              </a:solidFill>
              <a:latin typeface="Roboto Condensed"/>
              <a:ea typeface="Roboto Condensed"/>
              <a:cs typeface="Roboto Condensed"/>
              <a:sym typeface="Roboto Condensed"/>
            </a:endParaRPr>
          </a:p>
          <a:p>
            <a:pPr marL="0" lvl="0" indent="0" algn="l" rtl="0">
              <a:spcBef>
                <a:spcPts val="600"/>
              </a:spcBef>
              <a:spcAft>
                <a:spcPts val="0"/>
              </a:spcAft>
              <a:buClr>
                <a:schemeClr val="dk1"/>
              </a:buClr>
              <a:buSzPts val="1100"/>
              <a:buFont typeface="Arial"/>
              <a:buNone/>
            </a:pPr>
            <a:r>
              <a:rPr lang="en-IN" sz="1400" dirty="0"/>
              <a:t>No current product in the market with corporate implementation.</a:t>
            </a:r>
            <a:endParaRPr lang="en-US" dirty="0">
              <a:solidFill>
                <a:schemeClr val="dk1"/>
              </a:solidFill>
              <a:latin typeface="Roboto Condensed"/>
              <a:ea typeface="Roboto Condensed"/>
              <a:cs typeface="Roboto Condensed"/>
              <a:sym typeface="Roboto Condensed"/>
            </a:endParaRPr>
          </a:p>
          <a:p>
            <a:pPr marL="0" lvl="0" indent="0" algn="l" rtl="0">
              <a:spcBef>
                <a:spcPts val="600"/>
              </a:spcBef>
              <a:spcAft>
                <a:spcPts val="600"/>
              </a:spcAft>
              <a:buClr>
                <a:schemeClr val="dk1"/>
              </a:buClr>
              <a:buSzPts val="1100"/>
              <a:buFont typeface="Arial"/>
              <a:buNone/>
            </a:pPr>
            <a:r>
              <a:rPr lang="en-US" b="1" dirty="0">
                <a:solidFill>
                  <a:schemeClr val="dk1"/>
                </a:solidFill>
                <a:latin typeface="Roboto Condensed"/>
                <a:ea typeface="Roboto Condensed"/>
                <a:cs typeface="Roboto Condensed"/>
                <a:sym typeface="Roboto Condensed"/>
              </a:rPr>
              <a:t>OPPORTUNITIES</a:t>
            </a:r>
            <a:endParaRPr lang="en-US" dirty="0">
              <a:solidFill>
                <a:schemeClr val="dk1"/>
              </a:solidFill>
              <a:latin typeface="Roboto Condensed"/>
              <a:ea typeface="Roboto Condensed"/>
              <a:cs typeface="Roboto Condensed"/>
              <a:sym typeface="Roboto Condensed"/>
            </a:endParaRPr>
          </a:p>
        </p:txBody>
      </p:sp>
      <p:sp>
        <p:nvSpPr>
          <p:cNvPr id="653" name="Google Shape;653;p40"/>
          <p:cNvSpPr/>
          <p:nvPr/>
        </p:nvSpPr>
        <p:spPr>
          <a:xfrm>
            <a:off x="4655165" y="2957597"/>
            <a:ext cx="3630600" cy="13677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IN" sz="1400" dirty="0"/>
              <a:t>Improve accuracy. </a:t>
            </a:r>
            <a:r>
              <a:rPr lang="en" b="1" dirty="0">
                <a:solidFill>
                  <a:schemeClr val="dk1"/>
                </a:solidFill>
                <a:latin typeface="Roboto Condensed"/>
                <a:ea typeface="Roboto Condensed"/>
                <a:cs typeface="Roboto Condensed"/>
                <a:sym typeface="Roboto Condensed"/>
              </a:rPr>
              <a:t>THREATS</a:t>
            </a:r>
            <a:endParaRPr dirty="0">
              <a:solidFill>
                <a:schemeClr val="dk1"/>
              </a:solidFill>
              <a:latin typeface="Roboto Condensed"/>
              <a:ea typeface="Roboto Condensed"/>
              <a:cs typeface="Roboto Condensed"/>
              <a:sym typeface="Roboto Condensed"/>
            </a:endParaRPr>
          </a:p>
        </p:txBody>
      </p:sp>
      <p:sp>
        <p:nvSpPr>
          <p:cNvPr id="654" name="Google Shape;654;p40"/>
          <p:cNvSpPr/>
          <p:nvPr/>
        </p:nvSpPr>
        <p:spPr>
          <a:xfrm>
            <a:off x="3462827" y="1763480"/>
            <a:ext cx="2086200" cy="20862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0"/>
          <p:cNvSpPr/>
          <p:nvPr/>
        </p:nvSpPr>
        <p:spPr>
          <a:xfrm rot="5400000">
            <a:off x="3613241" y="1763480"/>
            <a:ext cx="2086200" cy="20862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rot="10800000">
            <a:off x="3613241" y="1915070"/>
            <a:ext cx="2086200" cy="20862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0"/>
          <p:cNvSpPr/>
          <p:nvPr/>
        </p:nvSpPr>
        <p:spPr>
          <a:xfrm rot="-5400000">
            <a:off x="3462827" y="1915070"/>
            <a:ext cx="2086200" cy="20862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a:off x="3949795" y="2198648"/>
            <a:ext cx="248408" cy="389130"/>
          </a:xfrm>
          <a:prstGeom prst="rect">
            <a:avLst/>
          </a:prstGeom>
        </p:spPr>
        <p:txBody>
          <a:bodyPr>
            <a:prstTxWarp prst="textPlain">
              <a:avLst/>
            </a:prstTxWarp>
          </a:bodyPr>
          <a:lstStyle/>
          <a:p>
            <a:pPr lvl="0" algn="ctr"/>
            <a:r>
              <a:rPr b="1" i="0">
                <a:ln>
                  <a:noFill/>
                </a:ln>
                <a:solidFill>
                  <a:schemeClr val="lt1"/>
                </a:solidFill>
                <a:latin typeface="Roboto Condensed"/>
              </a:rPr>
              <a:t>S</a:t>
            </a:r>
          </a:p>
        </p:txBody>
      </p:sp>
      <p:sp>
        <p:nvSpPr>
          <p:cNvPr id="659" name="Google Shape;659;p40"/>
          <p:cNvSpPr/>
          <p:nvPr/>
        </p:nvSpPr>
        <p:spPr>
          <a:xfrm>
            <a:off x="4826384" y="2205311"/>
            <a:ext cx="376877" cy="379002"/>
          </a:xfrm>
          <a:prstGeom prst="rect">
            <a:avLst/>
          </a:prstGeom>
        </p:spPr>
        <p:txBody>
          <a:bodyPr>
            <a:prstTxWarp prst="textPlain">
              <a:avLst/>
            </a:prstTxWarp>
          </a:bodyPr>
          <a:lstStyle/>
          <a:p>
            <a:pPr lvl="0" algn="ctr"/>
            <a:r>
              <a:rPr b="1" i="0">
                <a:ln>
                  <a:noFill/>
                </a:ln>
                <a:solidFill>
                  <a:schemeClr val="lt1"/>
                </a:solidFill>
                <a:latin typeface="Roboto Condensed"/>
              </a:rPr>
              <a:t>W</a:t>
            </a:r>
          </a:p>
        </p:txBody>
      </p:sp>
      <p:sp>
        <p:nvSpPr>
          <p:cNvPr id="660" name="Google Shape;660;p40"/>
          <p:cNvSpPr/>
          <p:nvPr/>
        </p:nvSpPr>
        <p:spPr>
          <a:xfrm>
            <a:off x="3919943" y="3153567"/>
            <a:ext cx="273462" cy="389130"/>
          </a:xfrm>
          <a:prstGeom prst="rect">
            <a:avLst/>
          </a:prstGeom>
        </p:spPr>
        <p:txBody>
          <a:bodyPr>
            <a:prstTxWarp prst="textPlain">
              <a:avLst/>
            </a:prstTxWarp>
          </a:bodyPr>
          <a:lstStyle/>
          <a:p>
            <a:pPr lvl="0" algn="ctr"/>
            <a:r>
              <a:rPr b="1" i="0">
                <a:ln>
                  <a:noFill/>
                </a:ln>
                <a:solidFill>
                  <a:schemeClr val="lt1"/>
                </a:solidFill>
                <a:latin typeface="Roboto Condensed"/>
              </a:rPr>
              <a:t>O</a:t>
            </a:r>
          </a:p>
        </p:txBody>
      </p:sp>
      <p:sp>
        <p:nvSpPr>
          <p:cNvPr id="661" name="Google Shape;661;p40"/>
          <p:cNvSpPr/>
          <p:nvPr/>
        </p:nvSpPr>
        <p:spPr>
          <a:xfrm>
            <a:off x="4925001" y="3160230"/>
            <a:ext cx="262801" cy="379002"/>
          </a:xfrm>
          <a:prstGeom prst="rect">
            <a:avLst/>
          </a:prstGeom>
        </p:spPr>
        <p:txBody>
          <a:bodyPr>
            <a:prstTxWarp prst="textPlain">
              <a:avLst/>
            </a:prstTxWarp>
          </a:bodyPr>
          <a:lstStyle/>
          <a:p>
            <a:pPr lvl="0" algn="ctr"/>
            <a:r>
              <a:rPr b="1" i="0">
                <a:ln>
                  <a:noFill/>
                </a:ln>
                <a:solidFill>
                  <a:schemeClr val="lt1"/>
                </a:solidFill>
                <a:latin typeface="Roboto Condensed"/>
              </a:rPr>
              <a:t>T</a:t>
            </a:r>
          </a:p>
        </p:txBody>
      </p:sp>
      <p:sp>
        <p:nvSpPr>
          <p:cNvPr id="662" name="Google Shape;662;p40"/>
          <p:cNvSpPr/>
          <p:nvPr/>
        </p:nvSpPr>
        <p:spPr>
          <a:xfrm>
            <a:off x="315223" y="623918"/>
            <a:ext cx="303511" cy="303511"/>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BCFC7-AD78-215A-E5AE-6EC6BAA51819}"/>
              </a:ext>
            </a:extLst>
          </p:cNvPr>
          <p:cNvSpPr>
            <a:spLocks noGrp="1"/>
          </p:cNvSpPr>
          <p:nvPr>
            <p:ph type="title"/>
          </p:nvPr>
        </p:nvSpPr>
        <p:spPr/>
        <p:txBody>
          <a:bodyPr/>
          <a:lstStyle/>
          <a:p>
            <a:r>
              <a:rPr lang="en-IN" dirty="0"/>
              <a:t>Future Scope</a:t>
            </a:r>
          </a:p>
        </p:txBody>
      </p:sp>
      <p:sp>
        <p:nvSpPr>
          <p:cNvPr id="3" name="Text Placeholder 2">
            <a:extLst>
              <a:ext uri="{FF2B5EF4-FFF2-40B4-BE49-F238E27FC236}">
                <a16:creationId xmlns:a16="http://schemas.microsoft.com/office/drawing/2014/main" id="{8BFB2B01-94C7-6082-CE0A-F9B6215F32AB}"/>
              </a:ext>
            </a:extLst>
          </p:cNvPr>
          <p:cNvSpPr>
            <a:spLocks noGrp="1"/>
          </p:cNvSpPr>
          <p:nvPr>
            <p:ph type="body" idx="1"/>
          </p:nvPr>
        </p:nvSpPr>
        <p:spPr>
          <a:xfrm>
            <a:off x="248395" y="1403549"/>
            <a:ext cx="7369605" cy="3347375"/>
          </a:xfrm>
        </p:spPr>
        <p:txBody>
          <a:bodyPr/>
          <a:lstStyle/>
          <a:p>
            <a:pPr>
              <a:buFont typeface="Wingdings" panose="05000000000000000000" pitchFamily="2" charset="2"/>
              <a:buChar char="q"/>
            </a:pPr>
            <a:r>
              <a:rPr lang="en-IN" sz="18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For future works, the current project works only and only for English language but in future we can expand this in such a way that it can support not only various languages but also inter language summarization. </a:t>
            </a:r>
          </a:p>
          <a:p>
            <a:pPr>
              <a:buFont typeface="Wingdings" panose="05000000000000000000" pitchFamily="2" charset="2"/>
              <a:buChar char="q"/>
            </a:pPr>
            <a:r>
              <a:rPr lang="en-IN" sz="18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Apart from the single document summarization, we can enhance this project to summarize multiple documents at the same time. </a:t>
            </a:r>
          </a:p>
          <a:p>
            <a:pPr>
              <a:buFont typeface="Wingdings" panose="05000000000000000000" pitchFamily="2" charset="2"/>
              <a:buChar char="q"/>
            </a:pPr>
            <a:r>
              <a:rPr lang="en-IN" sz="18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The time complexity of converting speech to text can be modified to achieve a faster and more accurate level. </a:t>
            </a:r>
          </a:p>
          <a:p>
            <a:pPr>
              <a:buFont typeface="Wingdings" panose="05000000000000000000" pitchFamily="2" charset="2"/>
              <a:buChar char="q"/>
            </a:pPr>
            <a:r>
              <a:rPr lang="en-IN" sz="18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The input type for speech to text currently only accepts wav files. This drawback needs to be amended such that it can support various file types.</a:t>
            </a:r>
            <a:endParaRPr lang="en-IN" dirty="0"/>
          </a:p>
        </p:txBody>
      </p:sp>
      <p:sp>
        <p:nvSpPr>
          <p:cNvPr id="4" name="Slide Number Placeholder 3">
            <a:extLst>
              <a:ext uri="{FF2B5EF4-FFF2-40B4-BE49-F238E27FC236}">
                <a16:creationId xmlns:a16="http://schemas.microsoft.com/office/drawing/2014/main" id="{F48B3E43-A208-3AF5-94D9-615BE34AC5E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97400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321DF-8828-A34F-65C6-6798E517D7D0}"/>
              </a:ext>
            </a:extLst>
          </p:cNvPr>
          <p:cNvSpPr>
            <a:spLocks noGrp="1"/>
          </p:cNvSpPr>
          <p:nvPr>
            <p:ph type="title"/>
          </p:nvPr>
        </p:nvSpPr>
        <p:spPr/>
        <p:txBody>
          <a:bodyPr/>
          <a:lstStyle/>
          <a:p>
            <a:r>
              <a:rPr lang="en-IN" dirty="0"/>
              <a:t>References</a:t>
            </a:r>
          </a:p>
        </p:txBody>
      </p:sp>
      <p:sp>
        <p:nvSpPr>
          <p:cNvPr id="3" name="Text Placeholder 2">
            <a:extLst>
              <a:ext uri="{FF2B5EF4-FFF2-40B4-BE49-F238E27FC236}">
                <a16:creationId xmlns:a16="http://schemas.microsoft.com/office/drawing/2014/main" id="{FD79C121-A45A-EA96-2528-47689CAD9A35}"/>
              </a:ext>
            </a:extLst>
          </p:cNvPr>
          <p:cNvSpPr>
            <a:spLocks noGrp="1"/>
          </p:cNvSpPr>
          <p:nvPr>
            <p:ph type="body" idx="1"/>
          </p:nvPr>
        </p:nvSpPr>
        <p:spPr>
          <a:xfrm>
            <a:off x="280754" y="1491000"/>
            <a:ext cx="7247805" cy="3145500"/>
          </a:xfrm>
        </p:spPr>
        <p:txBody>
          <a:bodyPr/>
          <a:lstStyle/>
          <a:p>
            <a:pPr lvl="0" fontAlgn="base">
              <a:buClr>
                <a:schemeClr val="tx1">
                  <a:lumMod val="50000"/>
                </a:schemeClr>
              </a:buClr>
              <a:buSzPct val="125000"/>
              <a:buFont typeface="+mj-lt"/>
              <a:buAutoNum type="arabicPeriod"/>
            </a:pPr>
            <a:r>
              <a:rPr lang="en-IN" sz="1400" dirty="0">
                <a:latin typeface="+mn-lt"/>
                <a:cs typeface="Arial"/>
              </a:rPr>
              <a:t>U. Hahn and I. Mani, “of Automatic Researchers are investigating summarization tools and methods that,” in IEEE Computer 33.11, no. November, pp. 29–36, IEEE, 2000.</a:t>
            </a:r>
          </a:p>
          <a:p>
            <a:pPr lvl="0" fontAlgn="base">
              <a:buClr>
                <a:schemeClr val="tx1">
                  <a:lumMod val="50000"/>
                </a:schemeClr>
              </a:buClr>
              <a:buSzPct val="125000"/>
              <a:buFont typeface="+mj-lt"/>
              <a:buAutoNum type="arabicPeriod"/>
            </a:pPr>
            <a:r>
              <a:rPr lang="en-IN" sz="1400" dirty="0">
                <a:latin typeface="+mn-lt"/>
                <a:cs typeface="Arial"/>
              </a:rPr>
              <a:t>K. </a:t>
            </a:r>
            <a:r>
              <a:rPr lang="en-IN" sz="1400" dirty="0" err="1">
                <a:latin typeface="+mn-lt"/>
                <a:cs typeface="Arial"/>
              </a:rPr>
              <a:t>Sparck</a:t>
            </a:r>
            <a:r>
              <a:rPr lang="en-IN" sz="1400" dirty="0">
                <a:latin typeface="+mn-lt"/>
                <a:cs typeface="Arial"/>
              </a:rPr>
              <a:t> Jones, “Automatic summarising: The state of the art,” Information Processing Management, vol. 43, pp. 1449–1481, Nov 2007.</a:t>
            </a:r>
          </a:p>
          <a:p>
            <a:pPr lvl="0" fontAlgn="base">
              <a:buClr>
                <a:schemeClr val="tx1">
                  <a:lumMod val="50000"/>
                </a:schemeClr>
              </a:buClr>
              <a:buSzPct val="125000"/>
              <a:buFont typeface="+mj-lt"/>
              <a:buAutoNum type="arabicPeriod"/>
            </a:pPr>
            <a:r>
              <a:rPr lang="en-IN" sz="1400" dirty="0" err="1">
                <a:latin typeface="+mn-lt"/>
                <a:cs typeface="Arial"/>
              </a:rPr>
              <a:t>J.N.Madhuri</a:t>
            </a:r>
            <a:r>
              <a:rPr lang="en-IN" sz="1400" dirty="0">
                <a:latin typeface="+mn-lt"/>
                <a:cs typeface="Arial"/>
              </a:rPr>
              <a:t>, Ganesh Kumar “Extractive Text Summarization Using Sentence Ranking”, Institute of Electrical and Electronics Engineers (IEEE), 2019.</a:t>
            </a:r>
          </a:p>
          <a:p>
            <a:pPr lvl="0" fontAlgn="base">
              <a:buClr>
                <a:schemeClr val="tx1">
                  <a:lumMod val="50000"/>
                </a:schemeClr>
              </a:buClr>
              <a:buSzPct val="125000"/>
              <a:buFont typeface="+mj-lt"/>
              <a:buAutoNum type="arabicPeriod"/>
            </a:pPr>
            <a:r>
              <a:rPr lang="en-IN" sz="1400" dirty="0" err="1">
                <a:latin typeface="+mn-lt"/>
                <a:cs typeface="Arial"/>
              </a:rPr>
              <a:t>Aakanksha</a:t>
            </a:r>
            <a:r>
              <a:rPr lang="en-IN" sz="1400" dirty="0">
                <a:latin typeface="+mn-lt"/>
                <a:cs typeface="Arial"/>
              </a:rPr>
              <a:t> </a:t>
            </a:r>
            <a:r>
              <a:rPr lang="en-IN" sz="1400" dirty="0" err="1">
                <a:latin typeface="+mn-lt"/>
                <a:cs typeface="Arial"/>
              </a:rPr>
              <a:t>Sharaff</a:t>
            </a:r>
            <a:r>
              <a:rPr lang="en-IN" sz="1400" dirty="0">
                <a:latin typeface="+mn-lt"/>
                <a:cs typeface="Arial"/>
              </a:rPr>
              <a:t>, Amit Siddharth </a:t>
            </a:r>
            <a:r>
              <a:rPr lang="en-IN" sz="1400" dirty="0" err="1">
                <a:latin typeface="+mn-lt"/>
                <a:cs typeface="Arial"/>
              </a:rPr>
              <a:t>Khaire</a:t>
            </a:r>
            <a:r>
              <a:rPr lang="en-IN" sz="1400" dirty="0">
                <a:latin typeface="+mn-lt"/>
                <a:cs typeface="Arial"/>
              </a:rPr>
              <a:t>, Dimple Sharma,” </a:t>
            </a:r>
            <a:r>
              <a:rPr lang="en-IN" sz="1400" dirty="0" err="1">
                <a:latin typeface="+mn-lt"/>
                <a:cs typeface="Arial"/>
              </a:rPr>
              <a:t>Analyzing</a:t>
            </a:r>
            <a:r>
              <a:rPr lang="en-IN" sz="1400" dirty="0">
                <a:latin typeface="+mn-lt"/>
                <a:cs typeface="Arial"/>
              </a:rPr>
              <a:t> fuzzy based approach for extractive text </a:t>
            </a:r>
            <a:r>
              <a:rPr lang="en-IN" sz="1400" dirty="0" err="1">
                <a:latin typeface="+mn-lt"/>
                <a:cs typeface="Arial"/>
              </a:rPr>
              <a:t>summarization”,International</a:t>
            </a:r>
            <a:r>
              <a:rPr lang="en-IN" sz="1400" dirty="0">
                <a:latin typeface="+mn-lt"/>
                <a:cs typeface="Arial"/>
              </a:rPr>
              <a:t> Conference on Intelligent Computing and Control Systems (ICICCS 2019),</a:t>
            </a:r>
          </a:p>
          <a:p>
            <a:pPr lvl="0" fontAlgn="base">
              <a:buClr>
                <a:schemeClr val="tx1">
                  <a:lumMod val="50000"/>
                </a:schemeClr>
              </a:buClr>
              <a:buSzPct val="125000"/>
              <a:buFont typeface="+mj-lt"/>
              <a:buAutoNum type="arabicPeriod"/>
            </a:pPr>
            <a:r>
              <a:rPr lang="en-IN" sz="1400" dirty="0" err="1">
                <a:latin typeface="+mn-lt"/>
                <a:cs typeface="Arial"/>
              </a:rPr>
              <a:t>Siya</a:t>
            </a:r>
            <a:r>
              <a:rPr lang="en-IN" sz="1400" dirty="0">
                <a:latin typeface="+mn-lt"/>
                <a:cs typeface="Arial"/>
              </a:rPr>
              <a:t> Sadashiv Naik, Manisha Naik </a:t>
            </a:r>
            <a:r>
              <a:rPr lang="en-IN" sz="1400" dirty="0" err="1">
                <a:latin typeface="+mn-lt"/>
                <a:cs typeface="Arial"/>
              </a:rPr>
              <a:t>Gaonkar</a:t>
            </a:r>
            <a:r>
              <a:rPr lang="en-IN" sz="1400" dirty="0">
                <a:latin typeface="+mn-lt"/>
                <a:cs typeface="Arial"/>
              </a:rPr>
              <a:t>,” Extractive Text Summarization by Feature based sentence extraction using rule based”, IEEE International Conference On Recent Trends in Electronics Information Communication Technology (RTEICT),2017</a:t>
            </a:r>
          </a:p>
        </p:txBody>
      </p:sp>
      <p:sp>
        <p:nvSpPr>
          <p:cNvPr id="4" name="Slide Number Placeholder 3">
            <a:extLst>
              <a:ext uri="{FF2B5EF4-FFF2-40B4-BE49-F238E27FC236}">
                <a16:creationId xmlns:a16="http://schemas.microsoft.com/office/drawing/2014/main" id="{77ACC801-5378-EB65-E459-6D80724049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1281698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a:t>
            </a:r>
            <a:r>
              <a:rPr lang="en" dirty="0"/>
              <a:t>roblem Statement</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TextBox 28">
            <a:extLst>
              <a:ext uri="{FF2B5EF4-FFF2-40B4-BE49-F238E27FC236}">
                <a16:creationId xmlns:a16="http://schemas.microsoft.com/office/drawing/2014/main" id="{597C007C-EE46-C8C7-C0AC-0554A286DA73}"/>
              </a:ext>
            </a:extLst>
          </p:cNvPr>
          <p:cNvSpPr txBox="1"/>
          <p:nvPr/>
        </p:nvSpPr>
        <p:spPr>
          <a:xfrm>
            <a:off x="546915" y="1528267"/>
            <a:ext cx="7308999" cy="3368999"/>
          </a:xfrm>
          <a:prstGeom prst="rect">
            <a:avLst/>
          </a:prstGeom>
          <a:noFill/>
        </p:spPr>
        <p:txBody>
          <a:bodyPr wrap="square">
            <a:spAutoFit/>
          </a:bodyPr>
          <a:lstStyle/>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In the modern day, time is not only considered as valuable but is also sometimes regarded as the most important aspect because once spent it cannot be taken back. </a:t>
            </a:r>
          </a:p>
          <a:p>
            <a:pPr marL="457200" indent="-381000" algn="just">
              <a:buClr>
                <a:schemeClr val="accent4"/>
              </a:buClr>
              <a:buSzPts val="2400"/>
              <a:buFont typeface="Wingdings" panose="05000000000000000000" pitchFamily="2" charset="2"/>
              <a:buChar char="q"/>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Moreover no one has the luxury of spending their precious time on reading reports which are more than a few pages long just of the regular day to day meeting or a general conversation. </a:t>
            </a:r>
          </a:p>
          <a:p>
            <a:pPr marL="457200" indent="-381000" algn="just">
              <a:buClr>
                <a:schemeClr val="accent4"/>
              </a:buClr>
              <a:buSzPts val="2400"/>
              <a:buFont typeface="Wingdings" panose="05000000000000000000" pitchFamily="2" charset="2"/>
              <a:buChar char="q"/>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Hence in order to save your valuable time the meeting summarizer can summarize the entire meeting into a few paragraphs and also highlight the entire gist of the content in a few lines. </a:t>
            </a:r>
          </a:p>
          <a:p>
            <a:pPr marL="457200" indent="-381000" algn="just">
              <a:buClr>
                <a:schemeClr val="accent4"/>
              </a:buClr>
              <a:buSzPts val="2400"/>
              <a:buFont typeface="Wingdings" panose="05000000000000000000" pitchFamily="2" charset="2"/>
              <a:buChar char="q"/>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The project’s purpose is to learn about natural language processing concepts and construct a text summary machine learning tool that only incorporates the most important information from the material.</a:t>
            </a:r>
            <a:endParaRPr lang="en-US" dirty="0">
              <a:solidFill>
                <a:schemeClr val="dk1"/>
              </a:solidFill>
              <a:latin typeface="+mn-lt"/>
              <a:ea typeface="Roboto Condensed Light"/>
              <a:sym typeface="Times New Roman"/>
            </a:endParaRPr>
          </a:p>
          <a:p>
            <a:pPr marL="0" lvl="0" indent="0" algn="just" rtl="0">
              <a:lnSpc>
                <a:spcPct val="115000"/>
              </a:lnSpc>
              <a:spcBef>
                <a:spcPts val="0"/>
              </a:spcBef>
              <a:spcAft>
                <a:spcPts val="0"/>
              </a:spcAft>
              <a:buNone/>
            </a:pPr>
            <a:endParaRPr lang="en-US" sz="1600" dirty="0">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6CAE5-5D0D-2E4F-8BD7-E75EDC68E92D}"/>
              </a:ext>
            </a:extLst>
          </p:cNvPr>
          <p:cNvSpPr>
            <a:spLocks noGrp="1"/>
          </p:cNvSpPr>
          <p:nvPr>
            <p:ph type="title"/>
          </p:nvPr>
        </p:nvSpPr>
        <p:spPr/>
        <p:txBody>
          <a:bodyPr/>
          <a:lstStyle/>
          <a:p>
            <a:r>
              <a:rPr lang="en-IN" dirty="0"/>
              <a:t>References</a:t>
            </a:r>
          </a:p>
        </p:txBody>
      </p:sp>
      <p:sp>
        <p:nvSpPr>
          <p:cNvPr id="3" name="Text Placeholder 2">
            <a:extLst>
              <a:ext uri="{FF2B5EF4-FFF2-40B4-BE49-F238E27FC236}">
                <a16:creationId xmlns:a16="http://schemas.microsoft.com/office/drawing/2014/main" id="{CBAD929D-DDD8-F714-CBA4-84878819C4DB}"/>
              </a:ext>
            </a:extLst>
          </p:cNvPr>
          <p:cNvSpPr>
            <a:spLocks noGrp="1"/>
          </p:cNvSpPr>
          <p:nvPr>
            <p:ph type="body" idx="1"/>
          </p:nvPr>
        </p:nvSpPr>
        <p:spPr>
          <a:xfrm>
            <a:off x="347455" y="1648800"/>
            <a:ext cx="7270545" cy="3145500"/>
          </a:xfrm>
        </p:spPr>
        <p:txBody>
          <a:bodyPr/>
          <a:lstStyle/>
          <a:p>
            <a:pPr fontAlgn="base">
              <a:buClr>
                <a:schemeClr val="tx1">
                  <a:lumMod val="50000"/>
                </a:schemeClr>
              </a:buClr>
              <a:buSzPct val="125000"/>
              <a:buFont typeface="+mj-lt"/>
              <a:buAutoNum type="arabicPeriod" startAt="6"/>
            </a:pPr>
            <a:r>
              <a:rPr lang="en-IN" sz="1400" dirty="0" err="1">
                <a:latin typeface="+mn-lt"/>
                <a:cs typeface="Arial"/>
              </a:rPr>
              <a:t>Kaiz</a:t>
            </a:r>
            <a:r>
              <a:rPr lang="en-IN" sz="1400" dirty="0">
                <a:latin typeface="+mn-lt"/>
                <a:cs typeface="Arial"/>
              </a:rPr>
              <a:t> Merchant, Yash Pande,” NLP Based Latent Semantic Analysis for Legal Text Summarization”, IEEE,2018.</a:t>
            </a:r>
          </a:p>
          <a:p>
            <a:pPr fontAlgn="base">
              <a:buClr>
                <a:schemeClr val="tx1">
                  <a:lumMod val="50000"/>
                </a:schemeClr>
              </a:buClr>
              <a:buSzPct val="125000"/>
              <a:buFont typeface="+mj-lt"/>
              <a:buAutoNum type="arabicPeriod" startAt="6"/>
            </a:pPr>
            <a:r>
              <a:rPr lang="en-IN" sz="1400" dirty="0" err="1">
                <a:latin typeface="+mn-lt"/>
                <a:cs typeface="Arial"/>
              </a:rPr>
              <a:t>Parth</a:t>
            </a:r>
            <a:r>
              <a:rPr lang="en-IN" sz="1400" dirty="0">
                <a:latin typeface="+mn-lt"/>
                <a:cs typeface="Arial"/>
              </a:rPr>
              <a:t> Rajesh </a:t>
            </a:r>
            <a:r>
              <a:rPr lang="en-IN" sz="1400" dirty="0" err="1">
                <a:latin typeface="+mn-lt"/>
                <a:cs typeface="Arial"/>
              </a:rPr>
              <a:t>Dedhia</a:t>
            </a:r>
            <a:r>
              <a:rPr lang="en-IN" sz="1400" dirty="0">
                <a:latin typeface="+mn-lt"/>
                <a:cs typeface="Arial"/>
              </a:rPr>
              <a:t>, Hardik Pradeep </a:t>
            </a:r>
            <a:r>
              <a:rPr lang="en-IN" sz="1400" dirty="0" err="1">
                <a:latin typeface="+mn-lt"/>
                <a:cs typeface="Arial"/>
              </a:rPr>
              <a:t>Pachgade</a:t>
            </a:r>
            <a:r>
              <a:rPr lang="en-IN" sz="1400" dirty="0">
                <a:latin typeface="+mn-lt"/>
                <a:cs typeface="Arial"/>
              </a:rPr>
              <a:t>, Aditya Pradip </a:t>
            </a:r>
            <a:r>
              <a:rPr lang="en-IN" sz="1400" dirty="0" err="1">
                <a:latin typeface="+mn-lt"/>
                <a:cs typeface="Arial"/>
              </a:rPr>
              <a:t>Malani</a:t>
            </a:r>
            <a:r>
              <a:rPr lang="en-IN" sz="1400" dirty="0">
                <a:latin typeface="+mn-lt"/>
                <a:cs typeface="Arial"/>
              </a:rPr>
              <a:t>, </a:t>
            </a:r>
            <a:r>
              <a:rPr lang="en-IN" sz="1400" dirty="0" err="1">
                <a:latin typeface="+mn-lt"/>
                <a:cs typeface="Arial"/>
              </a:rPr>
              <a:t>Nataasha</a:t>
            </a:r>
            <a:r>
              <a:rPr lang="en-IN" sz="1400" dirty="0">
                <a:latin typeface="+mn-lt"/>
                <a:cs typeface="Arial"/>
              </a:rPr>
              <a:t> Raul, Meghana Naik, “Study on Abstractive Text Summarization </a:t>
            </a:r>
            <a:r>
              <a:rPr lang="en-IN" sz="1400" dirty="0" err="1">
                <a:latin typeface="+mn-lt"/>
                <a:cs typeface="Arial"/>
              </a:rPr>
              <a:t>Techniques”,International</a:t>
            </a:r>
            <a:r>
              <a:rPr lang="en-IN" sz="1400" dirty="0">
                <a:latin typeface="+mn-lt"/>
                <a:cs typeface="Arial"/>
              </a:rPr>
              <a:t> Conference on Emerging) Trends in Information Technology and Engineering, 2020.</a:t>
            </a:r>
          </a:p>
          <a:p>
            <a:pPr fontAlgn="base">
              <a:buClr>
                <a:schemeClr val="tx1">
                  <a:lumMod val="50000"/>
                </a:schemeClr>
              </a:buClr>
              <a:buSzPct val="125000"/>
              <a:buFont typeface="+mj-lt"/>
              <a:buAutoNum type="arabicPeriod" startAt="6"/>
            </a:pPr>
            <a:r>
              <a:rPr lang="en-IN" sz="1400" dirty="0">
                <a:latin typeface="+mn-lt"/>
                <a:cs typeface="Arial"/>
              </a:rPr>
              <a:t>R. A. </a:t>
            </a:r>
            <a:r>
              <a:rPr lang="en-IN" sz="1400" dirty="0" err="1">
                <a:latin typeface="+mn-lt"/>
                <a:cs typeface="Arial"/>
              </a:rPr>
              <a:t>Garcıa</a:t>
            </a:r>
            <a:r>
              <a:rPr lang="en-IN" sz="1400" dirty="0">
                <a:latin typeface="+mn-lt"/>
                <a:cs typeface="Arial"/>
              </a:rPr>
              <a:t>-Hernandez and Y. </a:t>
            </a:r>
            <a:r>
              <a:rPr lang="en-IN" sz="1400" dirty="0" err="1">
                <a:latin typeface="+mn-lt"/>
                <a:cs typeface="Arial"/>
              </a:rPr>
              <a:t>Ledeneva</a:t>
            </a:r>
            <a:r>
              <a:rPr lang="en-IN" sz="1400" dirty="0">
                <a:latin typeface="+mn-lt"/>
                <a:cs typeface="Arial"/>
              </a:rPr>
              <a:t>, “Word sequence models for single text summarization,” in Proceedings of the 2nd International Conferences on Advances in Computer-Human Interactions, ACHI 2009, pp. 44–48, IEEE, 2009.</a:t>
            </a:r>
          </a:p>
          <a:p>
            <a:pPr fontAlgn="base">
              <a:buClr>
                <a:schemeClr val="tx1">
                  <a:lumMod val="50000"/>
                </a:schemeClr>
              </a:buClr>
              <a:buSzPct val="125000"/>
              <a:buFont typeface="+mj-lt"/>
              <a:buAutoNum type="arabicPeriod" startAt="6"/>
            </a:pPr>
            <a:r>
              <a:rPr lang="en-IN" sz="1400" dirty="0" err="1">
                <a:latin typeface="+mn-lt"/>
                <a:cs typeface="Arial"/>
              </a:rPr>
              <a:t>Mofiz</a:t>
            </a:r>
            <a:r>
              <a:rPr lang="en-IN" sz="1400" dirty="0">
                <a:latin typeface="+mn-lt"/>
                <a:cs typeface="Arial"/>
              </a:rPr>
              <a:t> </a:t>
            </a:r>
            <a:r>
              <a:rPr lang="en-IN" sz="1400" dirty="0" err="1">
                <a:latin typeface="+mn-lt"/>
                <a:cs typeface="Arial"/>
              </a:rPr>
              <a:t>Mojib</a:t>
            </a:r>
            <a:r>
              <a:rPr lang="en-IN" sz="1400" dirty="0">
                <a:latin typeface="+mn-lt"/>
                <a:cs typeface="Arial"/>
              </a:rPr>
              <a:t> Haider, Md. Arman </a:t>
            </a:r>
            <a:r>
              <a:rPr lang="en-IN" sz="1400" dirty="0" err="1">
                <a:latin typeface="+mn-lt"/>
                <a:cs typeface="Arial"/>
              </a:rPr>
              <a:t>Hossin</a:t>
            </a:r>
            <a:r>
              <a:rPr lang="en-IN" sz="1400" dirty="0">
                <a:latin typeface="+mn-lt"/>
                <a:cs typeface="Arial"/>
              </a:rPr>
              <a:t>,” Automatic Text Summarization Using Gensim Word2Vec and K-Means Clustering Algorithm”, IEEE, 2020.</a:t>
            </a:r>
          </a:p>
          <a:p>
            <a:pPr fontAlgn="base">
              <a:buClr>
                <a:schemeClr val="tx1">
                  <a:lumMod val="50000"/>
                </a:schemeClr>
              </a:buClr>
              <a:buSzPct val="125000"/>
              <a:buFont typeface="+mj-lt"/>
              <a:buAutoNum type="arabicPeriod" startAt="6"/>
            </a:pPr>
            <a:r>
              <a:rPr lang="en-IN" sz="1400" dirty="0">
                <a:latin typeface="+mn-lt"/>
                <a:cs typeface="Arial"/>
              </a:rPr>
              <a:t>D. Das and A. Martins, “A survey on automatic text summarization. literature survey for language and statistics,” II Course at CMU, 2007.</a:t>
            </a:r>
          </a:p>
          <a:p>
            <a:pPr fontAlgn="base">
              <a:buClr>
                <a:schemeClr val="tx1">
                  <a:lumMod val="50000"/>
                </a:schemeClr>
              </a:buClr>
              <a:buSzPct val="125000"/>
              <a:buFont typeface="+mj-lt"/>
              <a:buAutoNum type="arabicPeriod" startAt="6"/>
            </a:pPr>
            <a:endParaRPr lang="en-IN" sz="1400" dirty="0">
              <a:latin typeface="+mn-lt"/>
              <a:cs typeface="Arial"/>
            </a:endParaRPr>
          </a:p>
          <a:p>
            <a:endParaRPr lang="en-IN" sz="1050" dirty="0"/>
          </a:p>
        </p:txBody>
      </p:sp>
      <p:sp>
        <p:nvSpPr>
          <p:cNvPr id="4" name="Slide Number Placeholder 3">
            <a:extLst>
              <a:ext uri="{FF2B5EF4-FFF2-40B4-BE49-F238E27FC236}">
                <a16:creationId xmlns:a16="http://schemas.microsoft.com/office/drawing/2014/main" id="{B83E6514-0009-DC65-A9F1-D16ACC2CD4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22431836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187B4-E3FF-BBE1-C3A4-F914A5EEA909}"/>
              </a:ext>
            </a:extLst>
          </p:cNvPr>
          <p:cNvSpPr>
            <a:spLocks noGrp="1"/>
          </p:cNvSpPr>
          <p:nvPr>
            <p:ph type="title"/>
          </p:nvPr>
        </p:nvSpPr>
        <p:spPr/>
        <p:txBody>
          <a:bodyPr/>
          <a:lstStyle/>
          <a:p>
            <a:r>
              <a:rPr lang="en-IN" dirty="0"/>
              <a:t>References</a:t>
            </a:r>
          </a:p>
        </p:txBody>
      </p:sp>
      <p:sp>
        <p:nvSpPr>
          <p:cNvPr id="3" name="Text Placeholder 2">
            <a:extLst>
              <a:ext uri="{FF2B5EF4-FFF2-40B4-BE49-F238E27FC236}">
                <a16:creationId xmlns:a16="http://schemas.microsoft.com/office/drawing/2014/main" id="{ED88ABE9-48B8-CF1E-EFAC-12146C9E3064}"/>
              </a:ext>
            </a:extLst>
          </p:cNvPr>
          <p:cNvSpPr>
            <a:spLocks noGrp="1"/>
          </p:cNvSpPr>
          <p:nvPr>
            <p:ph type="body" idx="1"/>
          </p:nvPr>
        </p:nvSpPr>
        <p:spPr>
          <a:xfrm>
            <a:off x="364694" y="1551960"/>
            <a:ext cx="7125765" cy="3145500"/>
          </a:xfrm>
        </p:spPr>
        <p:txBody>
          <a:bodyPr/>
          <a:lstStyle/>
          <a:p>
            <a:pPr lvl="0" fontAlgn="base">
              <a:buClr>
                <a:schemeClr val="tx1">
                  <a:lumMod val="50000"/>
                </a:schemeClr>
              </a:buClr>
              <a:buSzPct val="125000"/>
              <a:buFont typeface="+mj-lt"/>
              <a:buAutoNum type="arabicPeriod" startAt="11"/>
            </a:pPr>
            <a:r>
              <a:rPr lang="en-IN" sz="1400" dirty="0">
                <a:latin typeface="+mn-lt"/>
                <a:cs typeface="Arial"/>
              </a:rPr>
              <a:t>Partha Mukherjee, </a:t>
            </a:r>
            <a:r>
              <a:rPr lang="en-IN" sz="1400" dirty="0" err="1">
                <a:latin typeface="+mn-lt"/>
                <a:cs typeface="Arial"/>
              </a:rPr>
              <a:t>Soumen</a:t>
            </a:r>
            <a:r>
              <a:rPr lang="en-IN" sz="1400" dirty="0">
                <a:latin typeface="+mn-lt"/>
                <a:cs typeface="Arial"/>
              </a:rPr>
              <a:t> </a:t>
            </a:r>
            <a:r>
              <a:rPr lang="en-IN" sz="1400" dirty="0" err="1">
                <a:latin typeface="+mn-lt"/>
                <a:cs typeface="Arial"/>
              </a:rPr>
              <a:t>Santra</a:t>
            </a:r>
            <a:r>
              <a:rPr lang="en-IN" sz="1400" dirty="0">
                <a:latin typeface="+mn-lt"/>
                <a:cs typeface="Arial"/>
              </a:rPr>
              <a:t>, </a:t>
            </a:r>
            <a:r>
              <a:rPr lang="en-IN" sz="1400" dirty="0" err="1">
                <a:latin typeface="+mn-lt"/>
                <a:cs typeface="Arial"/>
              </a:rPr>
              <a:t>Subhajit</a:t>
            </a:r>
            <a:r>
              <a:rPr lang="en-IN" sz="1400" dirty="0">
                <a:latin typeface="+mn-lt"/>
                <a:cs typeface="Arial"/>
              </a:rPr>
              <a:t> </a:t>
            </a:r>
            <a:r>
              <a:rPr lang="en-IN" sz="1400" dirty="0" err="1">
                <a:latin typeface="+mn-lt"/>
                <a:cs typeface="Arial"/>
              </a:rPr>
              <a:t>Bhowmick</a:t>
            </a:r>
            <a:r>
              <a:rPr lang="en-IN" sz="1400" dirty="0">
                <a:latin typeface="+mn-lt"/>
                <a:cs typeface="Arial"/>
              </a:rPr>
              <a:t>,”Development of GUI for Text-to-Speech Recognition using Natural Language Processing”, IEEE, 2018.</a:t>
            </a:r>
          </a:p>
          <a:p>
            <a:pPr lvl="0" fontAlgn="base">
              <a:buClr>
                <a:schemeClr val="tx1">
                  <a:lumMod val="50000"/>
                </a:schemeClr>
              </a:buClr>
              <a:buSzPct val="125000"/>
              <a:buFont typeface="+mj-lt"/>
              <a:buAutoNum type="arabicPeriod" startAt="11"/>
            </a:pPr>
            <a:r>
              <a:rPr lang="en-IN" sz="1400" dirty="0">
                <a:latin typeface="+mn-lt"/>
                <a:cs typeface="Arial"/>
              </a:rPr>
              <a:t>Daksha Singhal, Kavya </a:t>
            </a:r>
            <a:r>
              <a:rPr lang="en-IN" sz="1400" dirty="0" err="1">
                <a:latin typeface="+mn-lt"/>
                <a:cs typeface="Arial"/>
              </a:rPr>
              <a:t>Khatter</a:t>
            </a:r>
            <a:r>
              <a:rPr lang="en-IN" sz="1400" dirty="0">
                <a:latin typeface="+mn-lt"/>
                <a:cs typeface="Arial"/>
              </a:rPr>
              <a:t>, </a:t>
            </a:r>
            <a:r>
              <a:rPr lang="en-IN" sz="1400" dirty="0" err="1">
                <a:latin typeface="+mn-lt"/>
                <a:cs typeface="Arial"/>
              </a:rPr>
              <a:t>Tejaswini</a:t>
            </a:r>
            <a:r>
              <a:rPr lang="en-IN" sz="1400" dirty="0">
                <a:latin typeface="+mn-lt"/>
                <a:cs typeface="Arial"/>
              </a:rPr>
              <a:t> A , Jayashree R,” Abstractive Summarization of Meeting Conversations”, IEEE, 2020.</a:t>
            </a:r>
          </a:p>
          <a:p>
            <a:pPr lvl="0" fontAlgn="base">
              <a:buClr>
                <a:schemeClr val="tx1">
                  <a:lumMod val="50000"/>
                </a:schemeClr>
              </a:buClr>
              <a:buSzPct val="125000"/>
              <a:buFont typeface="+mj-lt"/>
              <a:buAutoNum type="arabicPeriod" startAt="11"/>
            </a:pPr>
            <a:r>
              <a:rPr lang="en-IN" sz="1400" dirty="0">
                <a:latin typeface="+mn-lt"/>
                <a:cs typeface="Arial"/>
              </a:rPr>
              <a:t>Narendra </a:t>
            </a:r>
            <a:r>
              <a:rPr lang="en-IN" sz="1400" dirty="0" err="1">
                <a:latin typeface="+mn-lt"/>
                <a:cs typeface="Arial"/>
              </a:rPr>
              <a:t>Andhale</a:t>
            </a:r>
            <a:r>
              <a:rPr lang="en-IN" sz="1400" dirty="0">
                <a:latin typeface="+mn-lt"/>
                <a:cs typeface="Arial"/>
              </a:rPr>
              <a:t>, L.A. </a:t>
            </a:r>
            <a:r>
              <a:rPr lang="en-IN" sz="1400" dirty="0" err="1">
                <a:latin typeface="+mn-lt"/>
                <a:cs typeface="Arial"/>
              </a:rPr>
              <a:t>Bewoor</a:t>
            </a:r>
            <a:r>
              <a:rPr lang="en-IN" sz="1400" dirty="0">
                <a:latin typeface="+mn-lt"/>
                <a:cs typeface="Arial"/>
              </a:rPr>
              <a:t>, “An Overview of Text Summarization Techniques”, IEEE, 2016.</a:t>
            </a:r>
          </a:p>
          <a:p>
            <a:pPr lvl="0" fontAlgn="base">
              <a:buClr>
                <a:schemeClr val="tx1">
                  <a:lumMod val="50000"/>
                </a:schemeClr>
              </a:buClr>
              <a:buSzPct val="125000"/>
              <a:buFont typeface="+mj-lt"/>
              <a:buAutoNum type="arabicPeriod" startAt="11"/>
            </a:pPr>
            <a:r>
              <a:rPr lang="en-IN" sz="1400" dirty="0">
                <a:latin typeface="+mn-lt"/>
                <a:cs typeface="Arial"/>
              </a:rPr>
              <a:t>Meena S M, Ramkumar M P, “Text Summarization Using Text Frequency Ranking Sentence Prediction”, ICCCSP, 2000.</a:t>
            </a:r>
          </a:p>
          <a:p>
            <a:pPr lvl="0" fontAlgn="base">
              <a:buClr>
                <a:schemeClr val="tx1">
                  <a:lumMod val="50000"/>
                </a:schemeClr>
              </a:buClr>
              <a:buSzPct val="125000"/>
              <a:buFont typeface="+mj-lt"/>
              <a:buAutoNum type="arabicPeriod" startAt="11"/>
            </a:pPr>
            <a:r>
              <a:rPr lang="en-IN" sz="1400" dirty="0">
                <a:latin typeface="+mn-lt"/>
                <a:cs typeface="Arial"/>
              </a:rPr>
              <a:t>M </a:t>
            </a:r>
            <a:r>
              <a:rPr lang="en-IN" sz="1400" dirty="0" err="1">
                <a:latin typeface="+mn-lt"/>
                <a:cs typeface="Arial"/>
              </a:rPr>
              <a:t>Indu</a:t>
            </a:r>
            <a:r>
              <a:rPr lang="en-IN" sz="1400" dirty="0">
                <a:latin typeface="+mn-lt"/>
                <a:cs typeface="Arial"/>
              </a:rPr>
              <a:t>, Kavitha K V, “Review on text summarization evaluation methods”, IEEE, 2020.</a:t>
            </a:r>
          </a:p>
          <a:p>
            <a:pPr fontAlgn="base">
              <a:buClr>
                <a:schemeClr val="tx1">
                  <a:lumMod val="50000"/>
                </a:schemeClr>
              </a:buClr>
              <a:buSzPct val="125000"/>
              <a:buFont typeface="+mj-lt"/>
              <a:buAutoNum type="arabicPeriod" startAt="11"/>
            </a:pPr>
            <a:r>
              <a:rPr lang="en-IN" sz="1400" dirty="0" err="1">
                <a:latin typeface="+mn-lt"/>
                <a:cs typeface="Arial"/>
              </a:rPr>
              <a:t>Mahsa</a:t>
            </a:r>
            <a:r>
              <a:rPr lang="en-IN" sz="1400" dirty="0">
                <a:latin typeface="+mn-lt"/>
                <a:cs typeface="Arial"/>
              </a:rPr>
              <a:t> </a:t>
            </a:r>
            <a:r>
              <a:rPr lang="en-IN" sz="1400" dirty="0" err="1">
                <a:latin typeface="+mn-lt"/>
                <a:cs typeface="Arial"/>
              </a:rPr>
              <a:t>Afsharizadeh</a:t>
            </a:r>
            <a:r>
              <a:rPr lang="en-IN" sz="1400" dirty="0">
                <a:latin typeface="+mn-lt"/>
                <a:cs typeface="Arial"/>
              </a:rPr>
              <a:t>, Hossein </a:t>
            </a:r>
            <a:r>
              <a:rPr lang="en-IN" sz="1400" dirty="0" err="1">
                <a:latin typeface="+mn-lt"/>
                <a:cs typeface="Arial"/>
              </a:rPr>
              <a:t>Ebrahimpour-Komleh</a:t>
            </a:r>
            <a:r>
              <a:rPr lang="en-IN" sz="1400" dirty="0">
                <a:latin typeface="+mn-lt"/>
                <a:cs typeface="Arial"/>
              </a:rPr>
              <a:t>, Ayoub Bagheri “</a:t>
            </a:r>
            <a:r>
              <a:rPr lang="en-IN" sz="1400" dirty="0" err="1">
                <a:latin typeface="+mn-lt"/>
                <a:cs typeface="Arial"/>
              </a:rPr>
              <a:t>Queryoriented</a:t>
            </a:r>
            <a:r>
              <a:rPr lang="en-IN" sz="1400" dirty="0">
                <a:latin typeface="+mn-lt"/>
                <a:cs typeface="Arial"/>
              </a:rPr>
              <a:t> Text Summarization using Sentence Extraction Technique”, ICWR, 2018.</a:t>
            </a:r>
          </a:p>
          <a:p>
            <a:endParaRPr lang="en-IN" sz="1050" dirty="0"/>
          </a:p>
        </p:txBody>
      </p:sp>
      <p:sp>
        <p:nvSpPr>
          <p:cNvPr id="4" name="Slide Number Placeholder 3">
            <a:extLst>
              <a:ext uri="{FF2B5EF4-FFF2-40B4-BE49-F238E27FC236}">
                <a16:creationId xmlns:a16="http://schemas.microsoft.com/office/drawing/2014/main" id="{CB79ACDD-CBC2-9A55-DE96-8EB72337121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spTree>
    <p:extLst>
      <p:ext uri="{BB962C8B-B14F-4D97-AF65-F5344CB8AC3E}">
        <p14:creationId xmlns:p14="http://schemas.microsoft.com/office/powerpoint/2010/main" val="27689338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32</a:t>
            </a:fld>
            <a:endParaRPr/>
          </a:p>
        </p:txBody>
      </p:sp>
      <p:sp>
        <p:nvSpPr>
          <p:cNvPr id="524" name="Google Shape;524;p33"/>
          <p:cNvSpPr txBox="1">
            <a:spLocks noGrp="1"/>
          </p:cNvSpPr>
          <p:nvPr>
            <p:ph type="ctrTitle" idx="4294967295"/>
          </p:nvPr>
        </p:nvSpPr>
        <p:spPr>
          <a:xfrm>
            <a:off x="1275150" y="2364400"/>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solidFill>
                  <a:schemeClr val="accent5"/>
                </a:solidFill>
              </a:rPr>
              <a:t>THANKS!</a:t>
            </a:r>
            <a:endParaRPr sz="6000">
              <a:solidFill>
                <a:schemeClr val="accent5"/>
              </a:solidFill>
            </a:endParaRPr>
          </a:p>
        </p:txBody>
      </p:sp>
      <p:grpSp>
        <p:nvGrpSpPr>
          <p:cNvPr id="526" name="Google Shape;526;p33"/>
          <p:cNvGrpSpPr/>
          <p:nvPr/>
        </p:nvGrpSpPr>
        <p:grpSpPr>
          <a:xfrm>
            <a:off x="3996210" y="966817"/>
            <a:ext cx="1197664" cy="1126777"/>
            <a:chOff x="5972700" y="2330200"/>
            <a:chExt cx="411625" cy="387275"/>
          </a:xfrm>
        </p:grpSpPr>
        <p:sp>
          <p:nvSpPr>
            <p:cNvPr id="527" name="Google Shape;527;p3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6"/>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Abstract</a:t>
            </a:r>
            <a:endParaRPr dirty="0"/>
          </a:p>
        </p:txBody>
      </p:sp>
      <p:sp>
        <p:nvSpPr>
          <p:cNvPr id="237" name="Google Shape;237;p16"/>
          <p:cNvSpPr txBox="1">
            <a:spLocks noGrp="1"/>
          </p:cNvSpPr>
          <p:nvPr>
            <p:ph type="body" idx="1"/>
          </p:nvPr>
        </p:nvSpPr>
        <p:spPr>
          <a:xfrm>
            <a:off x="814275" y="1327350"/>
            <a:ext cx="6803725" cy="3145500"/>
          </a:xfrm>
          <a:prstGeom prst="rect">
            <a:avLst/>
          </a:prstGeom>
        </p:spPr>
        <p:txBody>
          <a:bodyPr spcFirstLastPara="1" wrap="square" lIns="91425" tIns="91425" rIns="91425" bIns="91425" anchor="ctr" anchorCtr="0">
            <a:noAutofit/>
          </a:bodyPr>
          <a:lstStyle/>
          <a:p>
            <a:pPr lvl="0" algn="just" rtl="0">
              <a:spcBef>
                <a:spcPts val="0"/>
              </a:spcBef>
              <a:spcAft>
                <a:spcPts val="0"/>
              </a:spcAft>
              <a:buSzPts val="2400"/>
              <a:buFont typeface="Wingdings" panose="05000000000000000000" pitchFamily="2" charset="2"/>
              <a:buChar char="q"/>
            </a:pPr>
            <a:r>
              <a:rPr lang="en-US" sz="1400" dirty="0">
                <a:latin typeface="+mn-lt"/>
              </a:rPr>
              <a:t>The world is plummeting by the increasing of the amount of data, with such a bombardment of data wandering aimlessly in a high-tech real-time virtual universe, it appears necessary to summarize the extra large texts and serve on a target compendium that can cogently deliver the intended messages. </a:t>
            </a:r>
          </a:p>
          <a:p>
            <a:pPr lvl="0" algn="just" rtl="0">
              <a:spcBef>
                <a:spcPts val="0"/>
              </a:spcBef>
              <a:spcAft>
                <a:spcPts val="0"/>
              </a:spcAft>
              <a:buSzPts val="2400"/>
              <a:buFont typeface="Wingdings" panose="05000000000000000000" pitchFamily="2" charset="2"/>
              <a:buChar char="q"/>
            </a:pPr>
            <a:endParaRPr lang="en-US" sz="1400" dirty="0">
              <a:latin typeface="+mn-lt"/>
            </a:endParaRPr>
          </a:p>
          <a:p>
            <a:pPr lvl="0" algn="just" rtl="0">
              <a:spcBef>
                <a:spcPts val="0"/>
              </a:spcBef>
              <a:spcAft>
                <a:spcPts val="0"/>
              </a:spcAft>
              <a:buSzPts val="2400"/>
              <a:buFont typeface="Wingdings" panose="05000000000000000000" pitchFamily="2" charset="2"/>
              <a:buChar char="q"/>
            </a:pPr>
            <a:r>
              <a:rPr lang="en-US" sz="1400" dirty="0">
                <a:latin typeface="+mn-lt"/>
              </a:rPr>
              <a:t>Therefore, summary generation is the need of the hour.</a:t>
            </a:r>
          </a:p>
          <a:p>
            <a:pPr lvl="0" algn="just" rtl="0">
              <a:spcBef>
                <a:spcPts val="0"/>
              </a:spcBef>
              <a:spcAft>
                <a:spcPts val="0"/>
              </a:spcAft>
              <a:buSzPts val="2400"/>
              <a:buFont typeface="Wingdings" panose="05000000000000000000" pitchFamily="2" charset="2"/>
              <a:buChar char="q"/>
            </a:pPr>
            <a:endParaRPr lang="en-US" sz="1400" dirty="0">
              <a:latin typeface="+mn-lt"/>
            </a:endParaRPr>
          </a:p>
          <a:p>
            <a:pPr algn="just">
              <a:spcBef>
                <a:spcPts val="0"/>
              </a:spcBef>
              <a:buFont typeface="Wingdings" panose="05000000000000000000" pitchFamily="2" charset="2"/>
              <a:buChar char="q"/>
            </a:pPr>
            <a:r>
              <a:rPr lang="en-US" sz="1400" dirty="0">
                <a:latin typeface="+mn-lt"/>
              </a:rPr>
              <a:t>Amongst the various NLP summarization systems and techniques which exists in the world, we have focused on the two broad methods of summarization which are extractive text summarization as well as the abstractive text summarization.</a:t>
            </a:r>
            <a:endParaRPr sz="1400" dirty="0">
              <a:latin typeface="+mn-lt"/>
            </a:endParaRPr>
          </a:p>
        </p:txBody>
      </p:sp>
      <p:sp>
        <p:nvSpPr>
          <p:cNvPr id="238" name="Google Shape;238;p1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39" name="Google Shape;239;p16"/>
          <p:cNvGrpSpPr/>
          <p:nvPr/>
        </p:nvGrpSpPr>
        <p:grpSpPr>
          <a:xfrm>
            <a:off x="282216" y="590918"/>
            <a:ext cx="369505" cy="369505"/>
            <a:chOff x="2594050" y="1631825"/>
            <a:chExt cx="439625" cy="439625"/>
          </a:xfrm>
        </p:grpSpPr>
        <p:sp>
          <p:nvSpPr>
            <p:cNvPr id="240" name="Google Shape;240;p16"/>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Introduction</a:t>
            </a:r>
            <a:endParaRPr dirty="0"/>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71" name="Google Shape;271;p18"/>
          <p:cNvGrpSpPr/>
          <p:nvPr/>
        </p:nvGrpSpPr>
        <p:grpSpPr>
          <a:xfrm>
            <a:off x="312466" y="587260"/>
            <a:ext cx="309022" cy="376837"/>
            <a:chOff x="596350" y="929175"/>
            <a:chExt cx="407950" cy="497475"/>
          </a:xfrm>
        </p:grpSpPr>
        <p:sp>
          <p:nvSpPr>
            <p:cNvPr id="272" name="Google Shape;272;p18"/>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8"/>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8"/>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8"/>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8"/>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8"/>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0600E1BA-515A-7D89-C92D-B94C6FD1CD78}"/>
              </a:ext>
            </a:extLst>
          </p:cNvPr>
          <p:cNvSpPr txBox="1"/>
          <p:nvPr/>
        </p:nvSpPr>
        <p:spPr>
          <a:xfrm>
            <a:off x="478500" y="1540917"/>
            <a:ext cx="7246605" cy="3108543"/>
          </a:xfrm>
          <a:prstGeom prst="rect">
            <a:avLst/>
          </a:prstGeom>
          <a:noFill/>
        </p:spPr>
        <p:txBody>
          <a:bodyPr wrap="square">
            <a:spAutoFit/>
          </a:bodyPr>
          <a:lstStyle/>
          <a:p>
            <a:pPr marL="76200" algn="just">
              <a:buClr>
                <a:schemeClr val="accent4"/>
              </a:buClr>
              <a:buSzPts val="2400"/>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The motive is to use the huge amount of data provided, abstract the required information and try to highlight emphasize on the necessary knowledge that it contains.</a:t>
            </a:r>
          </a:p>
          <a:p>
            <a:pPr marL="76200" algn="just">
              <a:buClr>
                <a:schemeClr val="accent4"/>
              </a:buClr>
              <a:buSzPts val="2400"/>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rPr>
              <a:t>Text summarization is bifurcated into categories as follows :</a:t>
            </a:r>
          </a:p>
          <a:p>
            <a:pPr marL="76200" algn="just">
              <a:buClr>
                <a:schemeClr val="accent4"/>
              </a:buClr>
              <a:buSzPts val="2400"/>
            </a:pPr>
            <a:r>
              <a:rPr lang="en-US" dirty="0">
                <a:solidFill>
                  <a:schemeClr val="dk1"/>
                </a:solidFill>
                <a:latin typeface="+mn-lt"/>
                <a:ea typeface="Roboto Condensed Light"/>
              </a:rPr>
              <a:t>	• Extractive Summarization </a:t>
            </a:r>
          </a:p>
          <a:p>
            <a:pPr marL="76200" algn="just">
              <a:buClr>
                <a:schemeClr val="accent4"/>
              </a:buClr>
              <a:buSzPts val="2400"/>
            </a:pPr>
            <a:r>
              <a:rPr lang="en-US" dirty="0">
                <a:solidFill>
                  <a:schemeClr val="dk1"/>
                </a:solidFill>
                <a:latin typeface="+mn-lt"/>
                <a:ea typeface="Roboto Condensed Light"/>
              </a:rPr>
              <a:t>	• Abstractive Summarization. </a:t>
            </a:r>
          </a:p>
          <a:p>
            <a:pPr marL="457200" indent="-381000" algn="just">
              <a:buClr>
                <a:schemeClr val="accent4"/>
              </a:buClr>
              <a:buSzPts val="2400"/>
              <a:buFont typeface="Wingdings" panose="05000000000000000000" pitchFamily="2" charset="2"/>
              <a:buChar char="q"/>
            </a:pPr>
            <a:endParaRPr lang="en-US" dirty="0">
              <a:solidFill>
                <a:schemeClr val="dk1"/>
              </a:solidFill>
              <a:latin typeface="+mn-lt"/>
              <a:ea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rPr>
              <a:t>Extractive text summarization is to handpick must-have and imperative sentence from the text.</a:t>
            </a:r>
          </a:p>
          <a:p>
            <a:pPr marL="457200" indent="-381000" algn="just">
              <a:buClr>
                <a:schemeClr val="accent4"/>
              </a:buClr>
              <a:buSzPts val="2400"/>
              <a:buFont typeface="Wingdings" panose="05000000000000000000" pitchFamily="2" charset="2"/>
              <a:buChar char="q"/>
            </a:pPr>
            <a:endParaRPr lang="en-US" dirty="0">
              <a:solidFill>
                <a:schemeClr val="dk1"/>
              </a:solidFill>
              <a:latin typeface="+mn-lt"/>
              <a:ea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rPr>
              <a:t>Abstractive summarization learns the main concept of the long-drawn-out document and meaning of the same document or text.</a:t>
            </a:r>
            <a:endParaRPr lang="en-IN" dirty="0">
              <a:solidFill>
                <a:schemeClr val="dk1"/>
              </a:solidFill>
              <a:latin typeface="+mn-lt"/>
              <a:ea typeface="Roboto Condensed Light"/>
              <a:sym typeface="Roboto Condensed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L</a:t>
            </a:r>
            <a:r>
              <a:rPr lang="en" dirty="0"/>
              <a:t>iterature Survey</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3000" b="1" dirty="0">
              <a:solidFill>
                <a:srgbClr val="3F5378"/>
              </a:solidFill>
              <a:latin typeface="Roboto Condensed"/>
              <a:ea typeface="Roboto Condensed"/>
              <a:cs typeface="Roboto Condensed"/>
              <a:sym typeface="Roboto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Research Papers</a:t>
            </a:r>
            <a:endParaRPr dirty="0"/>
          </a:p>
        </p:txBody>
      </p:sp>
      <p:sp>
        <p:nvSpPr>
          <p:cNvPr id="564" name="Google Shape;564;p3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565" name="Google Shape;565;p37"/>
          <p:cNvSpPr/>
          <p:nvPr/>
        </p:nvSpPr>
        <p:spPr>
          <a:xfrm>
            <a:off x="7735208"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12</a:t>
            </a:r>
            <a:endParaRPr sz="1000" dirty="0">
              <a:solidFill>
                <a:schemeClr val="lt1"/>
              </a:solidFill>
              <a:latin typeface="Roboto Condensed"/>
              <a:ea typeface="Roboto Condensed"/>
              <a:cs typeface="Roboto Condensed"/>
              <a:sym typeface="Roboto Condensed"/>
            </a:endParaRPr>
          </a:p>
        </p:txBody>
      </p:sp>
      <p:sp>
        <p:nvSpPr>
          <p:cNvPr id="566" name="Google Shape;566;p37"/>
          <p:cNvSpPr/>
          <p:nvPr/>
        </p:nvSpPr>
        <p:spPr>
          <a:xfrm>
            <a:off x="7075124"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11</a:t>
            </a:r>
            <a:endParaRPr sz="1000" dirty="0">
              <a:solidFill>
                <a:schemeClr val="lt1"/>
              </a:solidFill>
              <a:latin typeface="Roboto Condensed"/>
              <a:ea typeface="Roboto Condensed"/>
              <a:cs typeface="Roboto Condensed"/>
              <a:sym typeface="Roboto Condensed"/>
            </a:endParaRPr>
          </a:p>
        </p:txBody>
      </p:sp>
      <p:sp>
        <p:nvSpPr>
          <p:cNvPr id="567" name="Google Shape;567;p37"/>
          <p:cNvSpPr/>
          <p:nvPr/>
        </p:nvSpPr>
        <p:spPr>
          <a:xfrm>
            <a:off x="6415040"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10</a:t>
            </a:r>
            <a:endParaRPr sz="1000" dirty="0">
              <a:solidFill>
                <a:schemeClr val="lt1"/>
              </a:solidFill>
              <a:latin typeface="Roboto Condensed"/>
              <a:ea typeface="Roboto Condensed"/>
              <a:cs typeface="Roboto Condensed"/>
              <a:sym typeface="Roboto Condensed"/>
            </a:endParaRPr>
          </a:p>
        </p:txBody>
      </p:sp>
      <p:sp>
        <p:nvSpPr>
          <p:cNvPr id="568" name="Google Shape;568;p37"/>
          <p:cNvSpPr/>
          <p:nvPr/>
        </p:nvSpPr>
        <p:spPr>
          <a:xfrm>
            <a:off x="5754956"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9</a:t>
            </a:r>
            <a:endParaRPr sz="1000" dirty="0">
              <a:solidFill>
                <a:schemeClr val="lt1"/>
              </a:solidFill>
              <a:latin typeface="Roboto Condensed"/>
              <a:ea typeface="Roboto Condensed"/>
              <a:cs typeface="Roboto Condensed"/>
              <a:sym typeface="Roboto Condensed"/>
            </a:endParaRPr>
          </a:p>
        </p:txBody>
      </p:sp>
      <p:sp>
        <p:nvSpPr>
          <p:cNvPr id="569" name="Google Shape;569;p37"/>
          <p:cNvSpPr/>
          <p:nvPr/>
        </p:nvSpPr>
        <p:spPr>
          <a:xfrm>
            <a:off x="5094872"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8</a:t>
            </a:r>
            <a:endParaRPr sz="1000" dirty="0">
              <a:solidFill>
                <a:schemeClr val="lt1"/>
              </a:solidFill>
              <a:latin typeface="Roboto Condensed"/>
              <a:ea typeface="Roboto Condensed"/>
              <a:cs typeface="Roboto Condensed"/>
              <a:sym typeface="Roboto Condensed"/>
            </a:endParaRPr>
          </a:p>
        </p:txBody>
      </p:sp>
      <p:sp>
        <p:nvSpPr>
          <p:cNvPr id="570" name="Google Shape;570;p37"/>
          <p:cNvSpPr/>
          <p:nvPr/>
        </p:nvSpPr>
        <p:spPr>
          <a:xfrm>
            <a:off x="4434788"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7</a:t>
            </a:r>
            <a:endParaRPr sz="1000" dirty="0">
              <a:solidFill>
                <a:schemeClr val="lt1"/>
              </a:solidFill>
              <a:latin typeface="Roboto Condensed"/>
              <a:ea typeface="Roboto Condensed"/>
              <a:cs typeface="Roboto Condensed"/>
              <a:sym typeface="Roboto Condensed"/>
            </a:endParaRPr>
          </a:p>
        </p:txBody>
      </p:sp>
      <p:sp>
        <p:nvSpPr>
          <p:cNvPr id="571" name="Google Shape;571;p37"/>
          <p:cNvSpPr/>
          <p:nvPr/>
        </p:nvSpPr>
        <p:spPr>
          <a:xfrm>
            <a:off x="3774704"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6</a:t>
            </a:r>
            <a:endParaRPr sz="1000" dirty="0">
              <a:solidFill>
                <a:schemeClr val="lt1"/>
              </a:solidFill>
              <a:latin typeface="Roboto Condensed"/>
              <a:ea typeface="Roboto Condensed"/>
              <a:cs typeface="Roboto Condensed"/>
              <a:sym typeface="Roboto Condensed"/>
            </a:endParaRPr>
          </a:p>
        </p:txBody>
      </p:sp>
      <p:sp>
        <p:nvSpPr>
          <p:cNvPr id="572" name="Google Shape;572;p37"/>
          <p:cNvSpPr/>
          <p:nvPr/>
        </p:nvSpPr>
        <p:spPr>
          <a:xfrm>
            <a:off x="3114619"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5</a:t>
            </a:r>
            <a:endParaRPr sz="1000" dirty="0">
              <a:solidFill>
                <a:schemeClr val="lt1"/>
              </a:solidFill>
              <a:latin typeface="Roboto Condensed"/>
              <a:ea typeface="Roboto Condensed"/>
              <a:cs typeface="Roboto Condensed"/>
              <a:sym typeface="Roboto Condensed"/>
            </a:endParaRPr>
          </a:p>
        </p:txBody>
      </p:sp>
      <p:sp>
        <p:nvSpPr>
          <p:cNvPr id="573" name="Google Shape;573;p37"/>
          <p:cNvSpPr/>
          <p:nvPr/>
        </p:nvSpPr>
        <p:spPr>
          <a:xfrm>
            <a:off x="2454535"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4</a:t>
            </a:r>
            <a:endParaRPr sz="1000" dirty="0">
              <a:solidFill>
                <a:schemeClr val="lt1"/>
              </a:solidFill>
              <a:latin typeface="Roboto Condensed"/>
              <a:ea typeface="Roboto Condensed"/>
              <a:cs typeface="Roboto Condensed"/>
              <a:sym typeface="Roboto Condensed"/>
            </a:endParaRPr>
          </a:p>
        </p:txBody>
      </p:sp>
      <p:sp>
        <p:nvSpPr>
          <p:cNvPr id="574" name="Google Shape;574;p37"/>
          <p:cNvSpPr/>
          <p:nvPr/>
        </p:nvSpPr>
        <p:spPr>
          <a:xfrm>
            <a:off x="1794451"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3</a:t>
            </a:r>
            <a:endParaRPr sz="1000" dirty="0">
              <a:solidFill>
                <a:schemeClr val="lt1"/>
              </a:solidFill>
              <a:latin typeface="Roboto Condensed"/>
              <a:ea typeface="Roboto Condensed"/>
              <a:cs typeface="Roboto Condensed"/>
              <a:sym typeface="Roboto Condensed"/>
            </a:endParaRPr>
          </a:p>
        </p:txBody>
      </p:sp>
      <p:sp>
        <p:nvSpPr>
          <p:cNvPr id="575" name="Google Shape;575;p37"/>
          <p:cNvSpPr/>
          <p:nvPr/>
        </p:nvSpPr>
        <p:spPr>
          <a:xfrm>
            <a:off x="1134367"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2</a:t>
            </a:r>
            <a:endParaRPr sz="1000" dirty="0">
              <a:solidFill>
                <a:schemeClr val="lt1"/>
              </a:solidFill>
              <a:latin typeface="Roboto Condensed"/>
              <a:ea typeface="Roboto Condensed"/>
              <a:cs typeface="Roboto Condensed"/>
              <a:sym typeface="Roboto Condensed"/>
            </a:endParaRPr>
          </a:p>
        </p:txBody>
      </p:sp>
      <p:sp>
        <p:nvSpPr>
          <p:cNvPr id="576" name="Google Shape;576;p37"/>
          <p:cNvSpPr/>
          <p:nvPr/>
        </p:nvSpPr>
        <p:spPr>
          <a:xfrm>
            <a:off x="474283"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Roboto Condensed"/>
                <a:ea typeface="Roboto Condensed"/>
                <a:cs typeface="Roboto Condensed"/>
                <a:sym typeface="Roboto Condensed"/>
              </a:rPr>
              <a:t>1</a:t>
            </a:r>
            <a:endParaRPr sz="1000" dirty="0">
              <a:solidFill>
                <a:schemeClr val="lt1"/>
              </a:solidFill>
              <a:latin typeface="Roboto Condensed"/>
              <a:ea typeface="Roboto Condensed"/>
              <a:cs typeface="Roboto Condensed"/>
              <a:sym typeface="Roboto Condensed"/>
            </a:endParaRPr>
          </a:p>
        </p:txBody>
      </p:sp>
      <p:sp>
        <p:nvSpPr>
          <p:cNvPr id="577" name="Google Shape;577;p37"/>
          <p:cNvSpPr/>
          <p:nvPr/>
        </p:nvSpPr>
        <p:spPr>
          <a:xfrm>
            <a:off x="0" y="2755950"/>
            <a:ext cx="6372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578" name="Google Shape;578;p37"/>
          <p:cNvCxnSpPr/>
          <p:nvPr/>
        </p:nvCxnSpPr>
        <p:spPr>
          <a:xfrm rot="10800000">
            <a:off x="76892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79" name="Google Shape;579;p37"/>
          <p:cNvSpPr txBox="1"/>
          <p:nvPr/>
        </p:nvSpPr>
        <p:spPr>
          <a:xfrm>
            <a:off x="727900"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Extractive summarization using sentence ranking</a:t>
            </a:r>
            <a:endParaRPr sz="900" dirty="0">
              <a:solidFill>
                <a:schemeClr val="dk2"/>
              </a:solidFill>
              <a:latin typeface="Roboto Condensed"/>
              <a:ea typeface="Roboto Condensed"/>
              <a:cs typeface="Roboto Condensed"/>
              <a:sym typeface="Roboto Condensed"/>
            </a:endParaRPr>
          </a:p>
        </p:txBody>
      </p:sp>
      <p:cxnSp>
        <p:nvCxnSpPr>
          <p:cNvPr id="580" name="Google Shape;580;p37"/>
          <p:cNvCxnSpPr/>
          <p:nvPr/>
        </p:nvCxnSpPr>
        <p:spPr>
          <a:xfrm rot="10800000">
            <a:off x="209015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81" name="Google Shape;581;p37"/>
          <p:cNvSpPr txBox="1"/>
          <p:nvPr/>
        </p:nvSpPr>
        <p:spPr>
          <a:xfrm>
            <a:off x="2050642"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Extractive text summarization by feature based sentence extraction using rulebased</a:t>
            </a:r>
            <a:endParaRPr sz="900" dirty="0">
              <a:solidFill>
                <a:schemeClr val="dk2"/>
              </a:solidFill>
              <a:latin typeface="Roboto Condensed"/>
              <a:ea typeface="Roboto Condensed"/>
              <a:cs typeface="Roboto Condensed"/>
              <a:sym typeface="Roboto Condensed"/>
            </a:endParaRPr>
          </a:p>
        </p:txBody>
      </p:sp>
      <p:cxnSp>
        <p:nvCxnSpPr>
          <p:cNvPr id="582" name="Google Shape;582;p37"/>
          <p:cNvCxnSpPr/>
          <p:nvPr/>
        </p:nvCxnSpPr>
        <p:spPr>
          <a:xfrm rot="10800000">
            <a:off x="341139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83" name="Google Shape;583;p37"/>
          <p:cNvSpPr txBox="1"/>
          <p:nvPr/>
        </p:nvSpPr>
        <p:spPr>
          <a:xfrm>
            <a:off x="3373384"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Study on abstractive text summarization techniques</a:t>
            </a:r>
            <a:endParaRPr sz="900" dirty="0">
              <a:solidFill>
                <a:schemeClr val="dk2"/>
              </a:solidFill>
              <a:latin typeface="Roboto Condensed"/>
              <a:ea typeface="Roboto Condensed"/>
              <a:cs typeface="Roboto Condensed"/>
              <a:sym typeface="Roboto Condensed"/>
            </a:endParaRPr>
          </a:p>
        </p:txBody>
      </p:sp>
      <p:cxnSp>
        <p:nvCxnSpPr>
          <p:cNvPr id="584" name="Google Shape;584;p37"/>
          <p:cNvCxnSpPr/>
          <p:nvPr/>
        </p:nvCxnSpPr>
        <p:spPr>
          <a:xfrm rot="10800000">
            <a:off x="473262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85" name="Google Shape;585;p37"/>
          <p:cNvSpPr txBox="1"/>
          <p:nvPr/>
        </p:nvSpPr>
        <p:spPr>
          <a:xfrm>
            <a:off x="4696126"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IN" sz="900" dirty="0">
                <a:solidFill>
                  <a:schemeClr val="dk2"/>
                </a:solidFill>
                <a:latin typeface="Roboto Condensed"/>
                <a:ea typeface="Roboto Condensed"/>
                <a:cs typeface="Roboto Condensed"/>
                <a:sym typeface="Roboto Condensed"/>
              </a:rPr>
              <a:t>Automatic text summarization using Gensim word2vec and K-means algorithm</a:t>
            </a:r>
            <a:endParaRPr sz="900" dirty="0">
              <a:solidFill>
                <a:schemeClr val="dk2"/>
              </a:solidFill>
              <a:latin typeface="Roboto Condensed"/>
              <a:ea typeface="Roboto Condensed"/>
              <a:cs typeface="Roboto Condensed"/>
              <a:sym typeface="Roboto Condensed"/>
            </a:endParaRPr>
          </a:p>
        </p:txBody>
      </p:sp>
      <p:cxnSp>
        <p:nvCxnSpPr>
          <p:cNvPr id="586" name="Google Shape;586;p37"/>
          <p:cNvCxnSpPr/>
          <p:nvPr/>
        </p:nvCxnSpPr>
        <p:spPr>
          <a:xfrm rot="10800000">
            <a:off x="605386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87" name="Google Shape;587;p37"/>
          <p:cNvSpPr txBox="1"/>
          <p:nvPr/>
        </p:nvSpPr>
        <p:spPr>
          <a:xfrm>
            <a:off x="6018868"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Development of G</a:t>
            </a:r>
            <a:r>
              <a:rPr lang="en-IN" sz="900" dirty="0">
                <a:solidFill>
                  <a:schemeClr val="dk2"/>
                </a:solidFill>
                <a:latin typeface="Roboto Condensed"/>
                <a:ea typeface="Roboto Condensed"/>
                <a:cs typeface="Roboto Condensed"/>
                <a:sym typeface="Roboto Condensed"/>
              </a:rPr>
              <a:t>U</a:t>
            </a:r>
            <a:r>
              <a:rPr lang="en" sz="900" dirty="0">
                <a:solidFill>
                  <a:schemeClr val="dk2"/>
                </a:solidFill>
                <a:latin typeface="Roboto Condensed"/>
                <a:ea typeface="Roboto Condensed"/>
                <a:cs typeface="Roboto Condensed"/>
                <a:sym typeface="Roboto Condensed"/>
              </a:rPr>
              <a:t>I for text to speech recognition using NLP</a:t>
            </a:r>
            <a:endParaRPr sz="900" dirty="0">
              <a:solidFill>
                <a:schemeClr val="dk2"/>
              </a:solidFill>
              <a:latin typeface="Roboto Condensed"/>
              <a:ea typeface="Roboto Condensed"/>
              <a:cs typeface="Roboto Condensed"/>
              <a:sym typeface="Roboto Condensed"/>
            </a:endParaRPr>
          </a:p>
        </p:txBody>
      </p:sp>
      <p:cxnSp>
        <p:nvCxnSpPr>
          <p:cNvPr id="588" name="Google Shape;588;p37"/>
          <p:cNvCxnSpPr/>
          <p:nvPr/>
        </p:nvCxnSpPr>
        <p:spPr>
          <a:xfrm rot="10800000">
            <a:off x="737509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589" name="Google Shape;589;p37"/>
          <p:cNvSpPr txBox="1"/>
          <p:nvPr/>
        </p:nvSpPr>
        <p:spPr>
          <a:xfrm>
            <a:off x="7352716" y="170655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IN" sz="900" dirty="0">
                <a:solidFill>
                  <a:schemeClr val="dk2"/>
                </a:solidFill>
                <a:latin typeface="Roboto Condensed"/>
                <a:ea typeface="Roboto Condensed"/>
                <a:cs typeface="Roboto Condensed"/>
                <a:sym typeface="Roboto Condensed"/>
              </a:rPr>
              <a:t> </a:t>
            </a:r>
            <a:r>
              <a:rPr lang="en-IN" sz="900" dirty="0" err="1">
                <a:solidFill>
                  <a:schemeClr val="dk2"/>
                </a:solidFill>
                <a:latin typeface="Roboto Condensed"/>
                <a:ea typeface="Roboto Condensed"/>
                <a:cs typeface="Roboto Condensed"/>
                <a:sym typeface="Roboto Condensed"/>
              </a:rPr>
              <a:t>StreamLit</a:t>
            </a:r>
            <a:r>
              <a:rPr lang="en-IN" sz="900" dirty="0">
                <a:solidFill>
                  <a:schemeClr val="dk2"/>
                </a:solidFill>
                <a:latin typeface="Roboto Condensed"/>
                <a:ea typeface="Roboto Condensed"/>
                <a:cs typeface="Roboto Condensed"/>
                <a:sym typeface="Roboto Condensed"/>
              </a:rPr>
              <a:t> web application analysis</a:t>
            </a:r>
            <a:endParaRPr sz="900" dirty="0">
              <a:solidFill>
                <a:schemeClr val="dk2"/>
              </a:solidFill>
              <a:latin typeface="Roboto Condensed"/>
              <a:ea typeface="Roboto Condensed"/>
              <a:cs typeface="Roboto Condensed"/>
              <a:sym typeface="Roboto Condensed"/>
            </a:endParaRPr>
          </a:p>
        </p:txBody>
      </p:sp>
      <p:cxnSp>
        <p:nvCxnSpPr>
          <p:cNvPr id="590" name="Google Shape;590;p37"/>
          <p:cNvCxnSpPr/>
          <p:nvPr/>
        </p:nvCxnSpPr>
        <p:spPr>
          <a:xfrm rot="10800000">
            <a:off x="143968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591" name="Google Shape;591;p37"/>
          <p:cNvSpPr txBox="1"/>
          <p:nvPr/>
        </p:nvSpPr>
        <p:spPr>
          <a:xfrm>
            <a:off x="1369548"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Analyzing fuzzy based approach for extractive text summarization</a:t>
            </a:r>
            <a:endParaRPr sz="900" dirty="0">
              <a:solidFill>
                <a:schemeClr val="dk2"/>
              </a:solidFill>
              <a:latin typeface="Roboto Condensed"/>
              <a:ea typeface="Roboto Condensed"/>
              <a:cs typeface="Roboto Condensed"/>
              <a:sym typeface="Roboto Condensed"/>
            </a:endParaRPr>
          </a:p>
        </p:txBody>
      </p:sp>
      <p:cxnSp>
        <p:nvCxnSpPr>
          <p:cNvPr id="592" name="Google Shape;592;p37"/>
          <p:cNvCxnSpPr/>
          <p:nvPr/>
        </p:nvCxnSpPr>
        <p:spPr>
          <a:xfrm rot="10800000">
            <a:off x="276092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593" name="Google Shape;593;p37"/>
          <p:cNvSpPr txBox="1"/>
          <p:nvPr/>
        </p:nvSpPr>
        <p:spPr>
          <a:xfrm>
            <a:off x="2699944"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NLP based latent semantic analysis for legal text summarization</a:t>
            </a:r>
            <a:endParaRPr sz="900" dirty="0">
              <a:solidFill>
                <a:schemeClr val="dk2"/>
              </a:solidFill>
              <a:latin typeface="Roboto Condensed"/>
              <a:ea typeface="Roboto Condensed"/>
              <a:cs typeface="Roboto Condensed"/>
              <a:sym typeface="Roboto Condensed"/>
            </a:endParaRPr>
          </a:p>
        </p:txBody>
      </p:sp>
      <p:cxnSp>
        <p:nvCxnSpPr>
          <p:cNvPr id="594" name="Google Shape;594;p37"/>
          <p:cNvCxnSpPr/>
          <p:nvPr/>
        </p:nvCxnSpPr>
        <p:spPr>
          <a:xfrm rot="10800000">
            <a:off x="408215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595" name="Google Shape;595;p37"/>
          <p:cNvSpPr txBox="1"/>
          <p:nvPr/>
        </p:nvSpPr>
        <p:spPr>
          <a:xfrm>
            <a:off x="4030339"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2"/>
                </a:solidFill>
                <a:latin typeface="Roboto Condensed"/>
                <a:ea typeface="Roboto Condensed"/>
                <a:cs typeface="Roboto Condensed"/>
                <a:sym typeface="Roboto Condensed"/>
              </a:rPr>
              <a:t>Word sequence models for single text summarization</a:t>
            </a:r>
            <a:endParaRPr sz="900" dirty="0">
              <a:solidFill>
                <a:schemeClr val="dk2"/>
              </a:solidFill>
              <a:latin typeface="Roboto Condensed"/>
              <a:ea typeface="Roboto Condensed"/>
              <a:cs typeface="Roboto Condensed"/>
              <a:sym typeface="Roboto Condensed"/>
            </a:endParaRPr>
          </a:p>
        </p:txBody>
      </p:sp>
      <p:cxnSp>
        <p:nvCxnSpPr>
          <p:cNvPr id="596" name="Google Shape;596;p37"/>
          <p:cNvCxnSpPr/>
          <p:nvPr/>
        </p:nvCxnSpPr>
        <p:spPr>
          <a:xfrm rot="10800000">
            <a:off x="540339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597" name="Google Shape;597;p37"/>
          <p:cNvSpPr txBox="1"/>
          <p:nvPr/>
        </p:nvSpPr>
        <p:spPr>
          <a:xfrm>
            <a:off x="5360735"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900" dirty="0">
                <a:solidFill>
                  <a:schemeClr val="dk2"/>
                </a:solidFill>
                <a:latin typeface="Roboto Condensed"/>
                <a:ea typeface="Roboto Condensed"/>
                <a:cs typeface="Roboto Condensed"/>
                <a:sym typeface="Roboto Condensed"/>
              </a:rPr>
              <a:t>A survey on automatic text summarization.</a:t>
            </a:r>
            <a:endParaRPr sz="900" dirty="0">
              <a:solidFill>
                <a:schemeClr val="dk2"/>
              </a:solidFill>
              <a:latin typeface="Roboto Condensed"/>
              <a:ea typeface="Roboto Condensed"/>
              <a:cs typeface="Roboto Condensed"/>
              <a:sym typeface="Roboto Condensed"/>
            </a:endParaRPr>
          </a:p>
        </p:txBody>
      </p:sp>
      <p:cxnSp>
        <p:nvCxnSpPr>
          <p:cNvPr id="598" name="Google Shape;598;p37"/>
          <p:cNvCxnSpPr/>
          <p:nvPr/>
        </p:nvCxnSpPr>
        <p:spPr>
          <a:xfrm rot="10800000">
            <a:off x="672462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599" name="Google Shape;599;p37"/>
          <p:cNvSpPr txBox="1"/>
          <p:nvPr/>
        </p:nvSpPr>
        <p:spPr>
          <a:xfrm>
            <a:off x="6691131"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900" dirty="0">
                <a:solidFill>
                  <a:schemeClr val="dk2"/>
                </a:solidFill>
                <a:latin typeface="Roboto Condensed"/>
                <a:ea typeface="Roboto Condensed"/>
                <a:cs typeface="Roboto Condensed"/>
                <a:sym typeface="Roboto Condensed"/>
              </a:rPr>
              <a:t>Abstractive summarization of meeting conversations.</a:t>
            </a:r>
            <a:endParaRPr sz="900" dirty="0">
              <a:solidFill>
                <a:schemeClr val="dk2"/>
              </a:solidFill>
              <a:latin typeface="Roboto Condensed"/>
              <a:ea typeface="Roboto Condensed"/>
              <a:cs typeface="Roboto Condensed"/>
              <a:sym typeface="Roboto Condensed"/>
            </a:endParaRPr>
          </a:p>
        </p:txBody>
      </p:sp>
      <p:cxnSp>
        <p:nvCxnSpPr>
          <p:cNvPr id="600" name="Google Shape;600;p37"/>
          <p:cNvCxnSpPr/>
          <p:nvPr/>
        </p:nvCxnSpPr>
        <p:spPr>
          <a:xfrm rot="10800000">
            <a:off x="804586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601" name="Google Shape;601;p37"/>
          <p:cNvSpPr txBox="1"/>
          <p:nvPr/>
        </p:nvSpPr>
        <p:spPr>
          <a:xfrm>
            <a:off x="8008073" y="3648150"/>
            <a:ext cx="10347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900" dirty="0">
                <a:solidFill>
                  <a:schemeClr val="dk2"/>
                </a:solidFill>
                <a:latin typeface="Roboto Condensed"/>
                <a:ea typeface="Roboto Condensed"/>
                <a:cs typeface="Roboto Condensed"/>
                <a:sym typeface="Roboto Condensed"/>
              </a:rPr>
              <a:t>Multilingual support analysis</a:t>
            </a:r>
            <a:endParaRPr sz="900" dirty="0">
              <a:solidFill>
                <a:schemeClr val="dk2"/>
              </a:solidFill>
              <a:latin typeface="Roboto Condensed"/>
              <a:ea typeface="Roboto Condensed"/>
              <a:cs typeface="Roboto Condensed"/>
              <a:sym typeface="Roboto Condensed"/>
            </a:endParaRPr>
          </a:p>
        </p:txBody>
      </p:sp>
      <p:sp>
        <p:nvSpPr>
          <p:cNvPr id="602" name="Google Shape;602;p37"/>
          <p:cNvSpPr/>
          <p:nvPr/>
        </p:nvSpPr>
        <p:spPr>
          <a:xfrm>
            <a:off x="315223" y="623918"/>
            <a:ext cx="303511" cy="303511"/>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Research Process</a:t>
            </a:r>
            <a:endParaRPr dirty="0"/>
          </a:p>
        </p:txBody>
      </p:sp>
      <p:sp>
        <p:nvSpPr>
          <p:cNvPr id="419" name="Google Shape;41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grpSp>
        <p:nvGrpSpPr>
          <p:cNvPr id="420" name="Google Shape;420;p27"/>
          <p:cNvGrpSpPr/>
          <p:nvPr/>
        </p:nvGrpSpPr>
        <p:grpSpPr>
          <a:xfrm rot="10800000">
            <a:off x="177938" y="1467171"/>
            <a:ext cx="2750407" cy="871992"/>
            <a:chOff x="185742" y="1697030"/>
            <a:chExt cx="5165698" cy="1658130"/>
          </a:xfrm>
        </p:grpSpPr>
        <p:sp>
          <p:nvSpPr>
            <p:cNvPr id="421" name="Google Shape;421;p27"/>
            <p:cNvSpPr/>
            <p:nvPr/>
          </p:nvSpPr>
          <p:spPr>
            <a:xfrm rot="10800000" flipH="1">
              <a:off x="1426312" y="1697030"/>
              <a:ext cx="2693400" cy="1243800"/>
            </a:xfrm>
            <a:prstGeom prst="rect">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rgbClr val="263248"/>
                  </a:solidFill>
                  <a:latin typeface="Roboto Condensed"/>
                  <a:ea typeface="Roboto Condensed"/>
                  <a:cs typeface="Roboto Condensed"/>
                  <a:sym typeface="Roboto Condensed"/>
                </a:rPr>
                <a:t>First part</a:t>
              </a:r>
              <a:endParaRPr sz="1800" dirty="0">
                <a:solidFill>
                  <a:srgbClr val="263248"/>
                </a:solidFill>
                <a:latin typeface="Roboto Condensed"/>
                <a:ea typeface="Roboto Condensed"/>
                <a:cs typeface="Roboto Condensed"/>
                <a:sym typeface="Roboto Condensed"/>
              </a:endParaRPr>
            </a:p>
          </p:txBody>
        </p:sp>
        <p:sp>
          <p:nvSpPr>
            <p:cNvPr id="422" name="Google Shape;422;p27"/>
            <p:cNvSpPr/>
            <p:nvPr/>
          </p:nvSpPr>
          <p:spPr>
            <a:xfrm rot="10800000" flipH="1">
              <a:off x="4107640" y="1697043"/>
              <a:ext cx="1243800" cy="12438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sp>
          <p:nvSpPr>
            <p:cNvPr id="423" name="Google Shape;423;p27"/>
            <p:cNvSpPr/>
            <p:nvPr/>
          </p:nvSpPr>
          <p:spPr>
            <a:xfrm flipH="1">
              <a:off x="185742" y="1697043"/>
              <a:ext cx="1243800" cy="12438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sp>
          <p:nvSpPr>
            <p:cNvPr id="424" name="Google Shape;424;p27"/>
            <p:cNvSpPr/>
            <p:nvPr/>
          </p:nvSpPr>
          <p:spPr>
            <a:xfrm rot="10800000">
              <a:off x="185748" y="2940860"/>
              <a:ext cx="1243800" cy="414300"/>
            </a:xfrm>
            <a:prstGeom prst="triangle">
              <a:avLst>
                <a:gd name="adj" fmla="val 0"/>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grpSp>
      <p:grpSp>
        <p:nvGrpSpPr>
          <p:cNvPr id="435" name="Google Shape;435;p27"/>
          <p:cNvGrpSpPr/>
          <p:nvPr/>
        </p:nvGrpSpPr>
        <p:grpSpPr>
          <a:xfrm>
            <a:off x="270943" y="629920"/>
            <a:ext cx="392063" cy="291505"/>
            <a:chOff x="5247525" y="3007275"/>
            <a:chExt cx="517575" cy="384825"/>
          </a:xfrm>
        </p:grpSpPr>
        <p:sp>
          <p:nvSpPr>
            <p:cNvPr id="436" name="Google Shape;436;p27"/>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7"/>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extBox 27">
            <a:extLst>
              <a:ext uri="{FF2B5EF4-FFF2-40B4-BE49-F238E27FC236}">
                <a16:creationId xmlns:a16="http://schemas.microsoft.com/office/drawing/2014/main" id="{74C0C9AE-C9B0-12B7-D6FC-61EB045E674F}"/>
              </a:ext>
            </a:extLst>
          </p:cNvPr>
          <p:cNvSpPr txBox="1"/>
          <p:nvPr/>
        </p:nvSpPr>
        <p:spPr>
          <a:xfrm>
            <a:off x="3097619" y="1685047"/>
            <a:ext cx="5819553" cy="654100"/>
          </a:xfrm>
          <a:prstGeom prst="rect">
            <a:avLst/>
          </a:prstGeom>
          <a:noFill/>
        </p:spPr>
        <p:txBody>
          <a:bodyPr wrap="square" rtlCol="0">
            <a:spAutoFit/>
          </a:bodyPr>
          <a:lstStyle/>
          <a:p>
            <a:endParaRPr lang="en-IN" dirty="0"/>
          </a:p>
        </p:txBody>
      </p:sp>
      <p:sp>
        <p:nvSpPr>
          <p:cNvPr id="29" name="TextBox 28">
            <a:extLst>
              <a:ext uri="{FF2B5EF4-FFF2-40B4-BE49-F238E27FC236}">
                <a16:creationId xmlns:a16="http://schemas.microsoft.com/office/drawing/2014/main" id="{11597C93-9691-D45E-C851-179E0888C850}"/>
              </a:ext>
            </a:extLst>
          </p:cNvPr>
          <p:cNvSpPr txBox="1"/>
          <p:nvPr/>
        </p:nvSpPr>
        <p:spPr>
          <a:xfrm>
            <a:off x="487624" y="2804338"/>
            <a:ext cx="7985816" cy="1384995"/>
          </a:xfrm>
          <a:prstGeom prst="rect">
            <a:avLst/>
          </a:prstGeom>
          <a:noFill/>
        </p:spPr>
        <p:txBody>
          <a:bodyPr wrap="square" rtlCol="0">
            <a:spAutoFit/>
          </a:bodyPr>
          <a:lstStyle/>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Research about Extractive Summarization.</a:t>
            </a:r>
          </a:p>
          <a:p>
            <a:pPr marL="76200" algn="just">
              <a:buClr>
                <a:schemeClr val="accent4"/>
              </a:buClr>
              <a:buSzPts val="2400"/>
            </a:pPr>
            <a:endParaRPr lang="en-US" dirty="0">
              <a:solidFill>
                <a:schemeClr val="dk1"/>
              </a:solidFill>
              <a:latin typeface="+mn-lt"/>
              <a:ea typeface="Roboto Condensed Light"/>
              <a:sym typeface="Roboto Condensed Light"/>
            </a:endParaRP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Analysis on extractive summarization by extracting upmost weighted frequency sentences.</a:t>
            </a:r>
          </a:p>
          <a:p>
            <a:pPr marL="76200" algn="just">
              <a:buClr>
                <a:schemeClr val="accent4"/>
              </a:buClr>
              <a:buSzPts val="2400"/>
            </a:pPr>
            <a:r>
              <a:rPr lang="en-US" dirty="0">
                <a:solidFill>
                  <a:schemeClr val="dk1"/>
                </a:solidFill>
                <a:latin typeface="+mn-lt"/>
                <a:ea typeface="Roboto Condensed Light"/>
                <a:sym typeface="Roboto Condensed Light"/>
              </a:rPr>
              <a:t> </a:t>
            </a:r>
          </a:p>
          <a:p>
            <a:pPr marL="457200" indent="-381000" algn="just">
              <a:buClr>
                <a:schemeClr val="accent4"/>
              </a:buClr>
              <a:buSzPts val="2400"/>
              <a:buFont typeface="Wingdings" panose="05000000000000000000" pitchFamily="2" charset="2"/>
              <a:buChar char="q"/>
            </a:pPr>
            <a:r>
              <a:rPr lang="en-US" dirty="0">
                <a:solidFill>
                  <a:schemeClr val="dk1"/>
                </a:solidFill>
                <a:latin typeface="+mn-lt"/>
                <a:ea typeface="Roboto Condensed Light"/>
                <a:sym typeface="Roboto Condensed Light"/>
              </a:rPr>
              <a:t>Rule-based approach as well as  latent semantic analysis.</a:t>
            </a:r>
          </a:p>
          <a:p>
            <a:pPr marL="76200" algn="just">
              <a:buClr>
                <a:schemeClr val="accent4"/>
              </a:buClr>
              <a:buSzPts val="2400"/>
            </a:pPr>
            <a:endParaRPr lang="en-US" dirty="0">
              <a:solidFill>
                <a:schemeClr val="dk1"/>
              </a:solidFill>
              <a:latin typeface="+mn-lt"/>
              <a:ea typeface="Roboto Condensed Light"/>
              <a:sym typeface="Roboto Condense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Research Process</a:t>
            </a:r>
            <a:endParaRPr dirty="0"/>
          </a:p>
        </p:txBody>
      </p:sp>
      <p:sp>
        <p:nvSpPr>
          <p:cNvPr id="419" name="Google Shape;41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425" name="Google Shape;425;p27"/>
          <p:cNvGrpSpPr/>
          <p:nvPr/>
        </p:nvGrpSpPr>
        <p:grpSpPr>
          <a:xfrm rot="10800000">
            <a:off x="212789" y="1474267"/>
            <a:ext cx="2694428" cy="864880"/>
            <a:chOff x="185742" y="1697030"/>
            <a:chExt cx="5165698" cy="1658130"/>
          </a:xfrm>
        </p:grpSpPr>
        <p:sp>
          <p:nvSpPr>
            <p:cNvPr id="426" name="Google Shape;426;p27"/>
            <p:cNvSpPr/>
            <p:nvPr/>
          </p:nvSpPr>
          <p:spPr>
            <a:xfrm rot="10800000" flipH="1">
              <a:off x="1426313" y="1697030"/>
              <a:ext cx="3049874" cy="1243801"/>
            </a:xfrm>
            <a:prstGeom prst="rect">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rgbClr val="263248"/>
                  </a:solidFill>
                  <a:latin typeface="Roboto Condensed"/>
                  <a:ea typeface="Roboto Condensed"/>
                  <a:cs typeface="Roboto Condensed"/>
                  <a:sym typeface="Roboto Condensed"/>
                </a:rPr>
                <a:t>Second</a:t>
              </a:r>
            </a:p>
            <a:p>
              <a:pPr marL="0" lvl="0" indent="0" algn="ctr" rtl="0">
                <a:spcBef>
                  <a:spcPts val="0"/>
                </a:spcBef>
                <a:spcAft>
                  <a:spcPts val="0"/>
                </a:spcAft>
                <a:buNone/>
              </a:pPr>
              <a:r>
                <a:rPr lang="en" sz="1800" dirty="0">
                  <a:solidFill>
                    <a:srgbClr val="263248"/>
                  </a:solidFill>
                  <a:latin typeface="Roboto Condensed"/>
                  <a:ea typeface="Roboto Condensed"/>
                  <a:cs typeface="Roboto Condensed"/>
                  <a:sym typeface="Roboto Condensed"/>
                </a:rPr>
                <a:t>part</a:t>
              </a:r>
              <a:endParaRPr sz="1800" dirty="0">
                <a:solidFill>
                  <a:srgbClr val="263248"/>
                </a:solidFill>
                <a:latin typeface="Roboto Condensed"/>
                <a:ea typeface="Roboto Condensed"/>
                <a:cs typeface="Roboto Condensed"/>
                <a:sym typeface="Roboto Condensed"/>
              </a:endParaRPr>
            </a:p>
          </p:txBody>
        </p:sp>
        <p:sp>
          <p:nvSpPr>
            <p:cNvPr id="427" name="Google Shape;427;p27"/>
            <p:cNvSpPr/>
            <p:nvPr/>
          </p:nvSpPr>
          <p:spPr>
            <a:xfrm rot="10800000" flipH="1">
              <a:off x="4107640" y="1697043"/>
              <a:ext cx="1243800" cy="1243800"/>
            </a:xfrm>
            <a:prstGeom prst="rtTriangle">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sp>
          <p:nvSpPr>
            <p:cNvPr id="428" name="Google Shape;428;p27"/>
            <p:cNvSpPr/>
            <p:nvPr/>
          </p:nvSpPr>
          <p:spPr>
            <a:xfrm flipH="1">
              <a:off x="185742" y="1697043"/>
              <a:ext cx="1243800" cy="1243800"/>
            </a:xfrm>
            <a:prstGeom prst="rtTriangle">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sp>
          <p:nvSpPr>
            <p:cNvPr id="429" name="Google Shape;429;p27"/>
            <p:cNvSpPr/>
            <p:nvPr/>
          </p:nvSpPr>
          <p:spPr>
            <a:xfrm rot="10800000">
              <a:off x="185748" y="2940860"/>
              <a:ext cx="1243800" cy="414300"/>
            </a:xfrm>
            <a:prstGeom prst="triangle">
              <a:avLst>
                <a:gd name="adj" fmla="val 0"/>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rgbClr val="263248"/>
                </a:solidFill>
                <a:latin typeface="Roboto Condensed"/>
                <a:ea typeface="Roboto Condensed"/>
                <a:cs typeface="Roboto Condensed"/>
                <a:sym typeface="Roboto Condensed"/>
              </a:endParaRPr>
            </a:p>
          </p:txBody>
        </p:sp>
      </p:grpSp>
      <p:grpSp>
        <p:nvGrpSpPr>
          <p:cNvPr id="435" name="Google Shape;435;p27"/>
          <p:cNvGrpSpPr/>
          <p:nvPr/>
        </p:nvGrpSpPr>
        <p:grpSpPr>
          <a:xfrm>
            <a:off x="270943" y="629920"/>
            <a:ext cx="392063" cy="291505"/>
            <a:chOff x="5247525" y="3007275"/>
            <a:chExt cx="517575" cy="384825"/>
          </a:xfrm>
        </p:grpSpPr>
        <p:sp>
          <p:nvSpPr>
            <p:cNvPr id="436" name="Google Shape;436;p27"/>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7"/>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extBox 27">
            <a:extLst>
              <a:ext uri="{FF2B5EF4-FFF2-40B4-BE49-F238E27FC236}">
                <a16:creationId xmlns:a16="http://schemas.microsoft.com/office/drawing/2014/main" id="{74C0C9AE-C9B0-12B7-D6FC-61EB045E674F}"/>
              </a:ext>
            </a:extLst>
          </p:cNvPr>
          <p:cNvSpPr txBox="1"/>
          <p:nvPr/>
        </p:nvSpPr>
        <p:spPr>
          <a:xfrm>
            <a:off x="3097619" y="1685047"/>
            <a:ext cx="5819553" cy="654100"/>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B50E074C-4A7D-8041-D605-15B5224ADB71}"/>
              </a:ext>
            </a:extLst>
          </p:cNvPr>
          <p:cNvSpPr txBox="1"/>
          <p:nvPr/>
        </p:nvSpPr>
        <p:spPr>
          <a:xfrm>
            <a:off x="403089" y="2733470"/>
            <a:ext cx="8193177" cy="1384995"/>
          </a:xfrm>
          <a:prstGeom prst="rect">
            <a:avLst/>
          </a:prstGeom>
          <a:noFill/>
        </p:spPr>
        <p:txBody>
          <a:bodyPr wrap="square" rtlCol="0">
            <a:spAutoFit/>
          </a:bodyPr>
          <a:lstStyle/>
          <a:p>
            <a:pPr marL="285750" indent="-285750" algn="just">
              <a:buClr>
                <a:schemeClr val="accent4"/>
              </a:buClr>
              <a:buSzPts val="2400"/>
              <a:buFont typeface="Wingdings" panose="05000000000000000000" pitchFamily="2" charset="2"/>
              <a:buChar char="q"/>
            </a:pPr>
            <a:r>
              <a:rPr lang="en-US" dirty="0">
                <a:solidFill>
                  <a:schemeClr val="dk1"/>
                </a:solidFill>
                <a:latin typeface="+mn-lt"/>
                <a:ea typeface="Roboto Condensed Light"/>
              </a:rPr>
              <a:t>Focuses on abstractive summarization.</a:t>
            </a:r>
          </a:p>
          <a:p>
            <a:pPr algn="just">
              <a:buClr>
                <a:schemeClr val="accent4"/>
              </a:buClr>
              <a:buSzPts val="2400"/>
            </a:pPr>
            <a:endParaRPr lang="en-US" dirty="0">
              <a:solidFill>
                <a:schemeClr val="dk1"/>
              </a:solidFill>
              <a:latin typeface="+mn-lt"/>
              <a:ea typeface="Roboto Condensed Light"/>
            </a:endParaRPr>
          </a:p>
          <a:p>
            <a:pPr marL="285750" indent="-285750" algn="just">
              <a:buClr>
                <a:schemeClr val="accent4"/>
              </a:buClr>
              <a:buSzPts val="2400"/>
              <a:buFont typeface="Wingdings" panose="05000000000000000000" pitchFamily="2" charset="2"/>
              <a:buChar char="q"/>
            </a:pPr>
            <a:r>
              <a:rPr lang="en-US" dirty="0">
                <a:solidFill>
                  <a:schemeClr val="dk1"/>
                </a:solidFill>
                <a:latin typeface="+mn-lt"/>
                <a:ea typeface="Roboto Condensed Light"/>
              </a:rPr>
              <a:t>The goal of this part is to highlight and examine current models for abstractive text summarization using </a:t>
            </a:r>
            <a:r>
              <a:rPr lang="en-US" dirty="0" err="1">
                <a:solidFill>
                  <a:schemeClr val="dk1"/>
                </a:solidFill>
                <a:latin typeface="+mn-lt"/>
                <a:ea typeface="Roboto Condensed Light"/>
              </a:rPr>
              <a:t>tf-idf</a:t>
            </a:r>
            <a:r>
              <a:rPr lang="en-US" dirty="0">
                <a:solidFill>
                  <a:schemeClr val="dk1"/>
                </a:solidFill>
                <a:latin typeface="+mn-lt"/>
                <a:ea typeface="Roboto Condensed Light"/>
              </a:rPr>
              <a:t> scores.</a:t>
            </a:r>
          </a:p>
          <a:p>
            <a:pPr algn="just">
              <a:buClr>
                <a:schemeClr val="accent4"/>
              </a:buClr>
              <a:buSzPts val="2400"/>
            </a:pPr>
            <a:endParaRPr lang="en-US" dirty="0">
              <a:solidFill>
                <a:schemeClr val="dk1"/>
              </a:solidFill>
              <a:latin typeface="+mn-lt"/>
              <a:ea typeface="Roboto Condensed Light"/>
            </a:endParaRPr>
          </a:p>
          <a:p>
            <a:pPr algn="just">
              <a:buClr>
                <a:schemeClr val="accent4"/>
              </a:buClr>
              <a:buSzPts val="2400"/>
            </a:pPr>
            <a:endParaRPr lang="en-IN" dirty="0">
              <a:solidFill>
                <a:schemeClr val="dk1"/>
              </a:solidFill>
              <a:latin typeface="+mn-lt"/>
              <a:ea typeface="Roboto Condensed Light"/>
            </a:endParaRPr>
          </a:p>
        </p:txBody>
      </p:sp>
    </p:spTree>
    <p:extLst>
      <p:ext uri="{BB962C8B-B14F-4D97-AF65-F5344CB8AC3E}">
        <p14:creationId xmlns:p14="http://schemas.microsoft.com/office/powerpoint/2010/main" val="3946972950"/>
      </p:ext>
    </p:extLst>
  </p:cSld>
  <p:clrMapOvr>
    <a:masterClrMapping/>
  </p:clrMapOvr>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1481</Words>
  <Application>Microsoft Office PowerPoint</Application>
  <PresentationFormat>On-screen Show (16:9)</PresentationFormat>
  <Paragraphs>207</Paragraphs>
  <Slides>32</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Arvo</vt:lpstr>
      <vt:lpstr>Times New Roman</vt:lpstr>
      <vt:lpstr>Roboto Condensed Light</vt:lpstr>
      <vt:lpstr>Wingdings</vt:lpstr>
      <vt:lpstr>Inria Sans</vt:lpstr>
      <vt:lpstr>Inria Sans Light</vt:lpstr>
      <vt:lpstr>Arial</vt:lpstr>
      <vt:lpstr>Cambria</vt:lpstr>
      <vt:lpstr>Roboto Condensed</vt:lpstr>
      <vt:lpstr>Salerio template</vt:lpstr>
      <vt:lpstr>Summary Generation Using NLP Techniques</vt:lpstr>
      <vt:lpstr>PowerPoint Presentation</vt:lpstr>
      <vt:lpstr>Problem Statement</vt:lpstr>
      <vt:lpstr>Abstract</vt:lpstr>
      <vt:lpstr>Introduction</vt:lpstr>
      <vt:lpstr>Literature Survey</vt:lpstr>
      <vt:lpstr>Research Papers</vt:lpstr>
      <vt:lpstr>Research Process</vt:lpstr>
      <vt:lpstr>Research Process</vt:lpstr>
      <vt:lpstr>Research Process</vt:lpstr>
      <vt:lpstr>Methodology</vt:lpstr>
      <vt:lpstr>Implementation</vt:lpstr>
      <vt:lpstr>Summary Types</vt:lpstr>
      <vt:lpstr>Abstractive Pegasus Summarization Types</vt:lpstr>
      <vt:lpstr>Extractive Summarization Types</vt:lpstr>
      <vt:lpstr>Output Types Supported</vt:lpstr>
      <vt:lpstr>Output Languages Supported</vt:lpstr>
      <vt:lpstr>Abstractive Using Pegasus Head</vt:lpstr>
      <vt:lpstr>Abstractive Using Pegasus Summary</vt:lpstr>
      <vt:lpstr>Extractive Gensim in English</vt:lpstr>
      <vt:lpstr>Extractive Gensim in Marathi</vt:lpstr>
      <vt:lpstr>Extractive Using Pegasus (Audio)</vt:lpstr>
      <vt:lpstr>Extractive Using Rule Based</vt:lpstr>
      <vt:lpstr>Extractive Using Text Rank</vt:lpstr>
      <vt:lpstr>Results and Dicsussions</vt:lpstr>
      <vt:lpstr>Comparison of models 5940 words</vt:lpstr>
      <vt:lpstr>SWOT ANALYSIS</vt:lpstr>
      <vt:lpstr>Future Scope</vt:lpstr>
      <vt:lpstr>References</vt:lpstr>
      <vt:lpstr>References</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Summary Generation Using NLP Techniques</dc:title>
  <dc:creator>shweta</dc:creator>
  <cp:lastModifiedBy>Isheet Shetty</cp:lastModifiedBy>
  <cp:revision>13</cp:revision>
  <dcterms:modified xsi:type="dcterms:W3CDTF">2022-05-05T21:28:54Z</dcterms:modified>
</cp:coreProperties>
</file>